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 id="2147483852" r:id="rId2"/>
  </p:sldMasterIdLst>
  <p:notesMasterIdLst>
    <p:notesMasterId r:id="rId49"/>
  </p:notesMasterIdLst>
  <p:handoutMasterIdLst>
    <p:handoutMasterId r:id="rId50"/>
  </p:handoutMasterIdLst>
  <p:sldIdLst>
    <p:sldId id="256" r:id="rId3"/>
    <p:sldId id="268" r:id="rId4"/>
    <p:sldId id="334" r:id="rId5"/>
    <p:sldId id="335" r:id="rId6"/>
    <p:sldId id="345" r:id="rId7"/>
    <p:sldId id="349" r:id="rId8"/>
    <p:sldId id="263" r:id="rId9"/>
    <p:sldId id="290" r:id="rId10"/>
    <p:sldId id="350" r:id="rId11"/>
    <p:sldId id="265" r:id="rId12"/>
    <p:sldId id="289" r:id="rId13"/>
    <p:sldId id="353" r:id="rId14"/>
    <p:sldId id="358" r:id="rId15"/>
    <p:sldId id="355" r:id="rId16"/>
    <p:sldId id="356" r:id="rId17"/>
    <p:sldId id="317" r:id="rId18"/>
    <p:sldId id="315" r:id="rId19"/>
    <p:sldId id="354" r:id="rId20"/>
    <p:sldId id="314" r:id="rId21"/>
    <p:sldId id="316" r:id="rId22"/>
    <p:sldId id="333" r:id="rId23"/>
    <p:sldId id="257" r:id="rId24"/>
    <p:sldId id="262" r:id="rId25"/>
    <p:sldId id="292" r:id="rId26"/>
    <p:sldId id="318" r:id="rId27"/>
    <p:sldId id="309" r:id="rId28"/>
    <p:sldId id="310" r:id="rId29"/>
    <p:sldId id="336" r:id="rId30"/>
    <p:sldId id="337" r:id="rId31"/>
    <p:sldId id="311" r:id="rId32"/>
    <p:sldId id="272" r:id="rId33"/>
    <p:sldId id="357" r:id="rId34"/>
    <p:sldId id="342" r:id="rId35"/>
    <p:sldId id="280" r:id="rId36"/>
    <p:sldId id="277" r:id="rId37"/>
    <p:sldId id="281" r:id="rId38"/>
    <p:sldId id="288" r:id="rId39"/>
    <p:sldId id="282" r:id="rId40"/>
    <p:sldId id="293" r:id="rId41"/>
    <p:sldId id="359" r:id="rId42"/>
    <p:sldId id="360" r:id="rId43"/>
    <p:sldId id="361" r:id="rId44"/>
    <p:sldId id="362" r:id="rId45"/>
    <p:sldId id="363" r:id="rId46"/>
    <p:sldId id="364" r:id="rId47"/>
    <p:sldId id="28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A"/>
    <a:srgbClr val="0097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6" d="100"/>
          <a:sy n="76" d="100"/>
        </p:scale>
        <p:origin x="168" y="90"/>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10/29/2020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10/29/2020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10/29/2020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10/29/2020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99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255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F84E2-2D7A-43CF-AC90-352A289A783A}"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88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t>10/29/2020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1241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1">
              <a:rPr lang="en-US" smtClean="0"/>
              <a:t>10/29/2020</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203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1">
              <a:rPr lang="en-US" smtClean="0"/>
              <a:t>10/29/2020</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239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DF5F92-E675-4B36-9A60-69A962A68675}" type="datetime1">
              <a:rPr lang="en-US" smtClean="0"/>
              <a:t>10/29/2020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43935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F6E2C9B-5FA2-460D-9BE7-B0812FC2A6FF}" type="datetime1">
              <a:rPr lang="en-US" smtClean="0"/>
              <a:t>10/29/2020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253464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10/29/2020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smtClean="0"/>
              <a:t>10/29/2020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60690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7603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2362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10/29/2020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10/29/2020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10/29/2020</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10/29/2020</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10/29/2020</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10/29/2020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10/29/2020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10/29/2020</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86B75A-687E-405C-8A0B-8D00578BA2C3}" type="datetime1">
              <a:rPr lang="en-US" smtClean="0"/>
              <a:pPr/>
              <a:t>10/29/2020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18942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votescount.us/" TargetMode="Externa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votescount.u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wheresmyballot.sos.ca.gov/"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votescount.us/"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votescount.us/"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lwvc.convio.net/site/R?i=eDAY1353_91JBu_MHdcwbw" TargetMode="External"/><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votersedge.org/ca" TargetMode="External"/><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mailto:gail.pellerin@santacruzcounty.us" TargetMode="External"/><Relationship Id="rId2" Type="http://schemas.openxmlformats.org/officeDocument/2006/relationships/hyperlink" Target="http://www.votescount.us/" TargetMode="Externa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hyperlink" Target="mailto:tricia.webber@santacruzcounty.u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hyperlink" Target="http://www.votescount.us/"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www.votescount.us/" TargetMode="External"/><Relationship Id="rId7" Type="http://schemas.openxmlformats.org/officeDocument/2006/relationships/image" Target="../media/image49.png"/><Relationship Id="rId2" Type="http://schemas.openxmlformats.org/officeDocument/2006/relationships/hyperlink" Target="mailto:info@votescount.us" TargetMode="External"/><Relationship Id="rId1" Type="http://schemas.openxmlformats.org/officeDocument/2006/relationships/slideLayout" Target="../slideLayouts/slideLayout13.xml"/><Relationship Id="rId6" Type="http://schemas.openxmlformats.org/officeDocument/2006/relationships/hyperlink" Target="https://www.youtube.com/watch?v=3_DzkC39CvA" TargetMode="External"/><Relationship Id="rId5" Type="http://schemas.openxmlformats.org/officeDocument/2006/relationships/hyperlink" Target="https://www.youtube.com/watch?v=BPmCrZW6tL0" TargetMode="External"/><Relationship Id="rId10" Type="http://schemas.openxmlformats.org/officeDocument/2006/relationships/image" Target="../media/image52.jpg"/><Relationship Id="rId4" Type="http://schemas.openxmlformats.org/officeDocument/2006/relationships/hyperlink" Target="https://www.youtube.com/watch?v=b0yCn9ykwb4" TargetMode="External"/><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65201" y="643467"/>
            <a:ext cx="6255026" cy="5054008"/>
          </a:xfrm>
        </p:spPr>
        <p:txBody>
          <a:bodyPr anchor="ctr">
            <a:normAutofit/>
          </a:bodyPr>
          <a:lstStyle/>
          <a:p>
            <a:pPr algn="r"/>
            <a:r>
              <a:rPr lang="en-US" b="1" dirty="0">
                <a:latin typeface="Calibri" panose="020F0502020204030204" pitchFamily="34" charset="0"/>
                <a:cs typeface="Calibri" panose="020F0502020204030204" pitchFamily="34" charset="0"/>
              </a:rPr>
              <a:t>Voting Matters</a:t>
            </a:r>
            <a:br>
              <a:rPr lang="en-US" b="1" dirty="0">
                <a:latin typeface="Calibri" panose="020F0502020204030204" pitchFamily="34" charset="0"/>
                <a:cs typeface="Calibri" panose="020F0502020204030204" pitchFamily="34" charset="0"/>
              </a:rPr>
            </a:br>
            <a:r>
              <a:rPr lang="en-US" b="1">
                <a:latin typeface="Calibri" panose="020F0502020204030204" pitchFamily="34" charset="0"/>
                <a:cs typeface="Calibri" panose="020F0502020204030204" pitchFamily="34" charset="0"/>
              </a:rPr>
              <a:t>So, let’s talk about it!</a:t>
            </a:r>
          </a:p>
        </p:txBody>
      </p:sp>
      <p:sp>
        <p:nvSpPr>
          <p:cNvPr id="3" name="Subtitle 2"/>
          <p:cNvSpPr>
            <a:spLocks noGrp="1"/>
          </p:cNvSpPr>
          <p:nvPr>
            <p:ph type="subTitle" idx="1"/>
          </p:nvPr>
        </p:nvSpPr>
        <p:spPr>
          <a:xfrm>
            <a:off x="7870994" y="643467"/>
            <a:ext cx="3978883" cy="5054008"/>
          </a:xfrm>
        </p:spPr>
        <p:txBody>
          <a:bodyPr anchor="ctr">
            <a:normAutofit/>
          </a:bodyPr>
          <a:lstStyle/>
          <a:p>
            <a:r>
              <a:rPr lang="en-US" dirty="0">
                <a:latin typeface="Calibri" panose="020F0502020204030204" pitchFamily="34" charset="0"/>
                <a:cs typeface="Calibri" panose="020F0502020204030204" pitchFamily="34" charset="0"/>
              </a:rPr>
              <a:t>6pm, Thursday,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Oct. 29, 2020</a:t>
            </a:r>
          </a:p>
          <a:p>
            <a:r>
              <a:rPr lang="en-US" dirty="0">
                <a:latin typeface="Calibri" panose="020F0502020204030204" pitchFamily="34" charset="0"/>
                <a:cs typeface="Calibri" panose="020F0502020204030204" pitchFamily="34" charset="0"/>
              </a:rPr>
              <a:t>Santa Cruz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County Clerk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Gail L. Pellerin</a:t>
            </a:r>
          </a:p>
        </p:txBody>
      </p:sp>
      <p:cxnSp>
        <p:nvCxnSpPr>
          <p:cNvPr id="10" name="Straight Connector 9">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A549DE7-671D-4575-AF43-858FD99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22D9B36-9BE7-472B-8808-7E0D6810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6892" y="473381"/>
            <a:ext cx="6711525" cy="561177"/>
          </a:xfrm>
        </p:spPr>
        <p:txBody>
          <a:bodyPr>
            <a:normAutofit fontScale="90000"/>
          </a:bodyPr>
          <a:lstStyle/>
          <a:p>
            <a:r>
              <a:rPr lang="en-US" sz="3600" dirty="0">
                <a:solidFill>
                  <a:schemeClr val="tx1"/>
                </a:solidFill>
                <a:latin typeface="Calibri" panose="020F0502020204030204" pitchFamily="34" charset="0"/>
                <a:cs typeface="Calibri" panose="020F0502020204030204" pitchFamily="34" charset="0"/>
              </a:rPr>
              <a:t>In-Person voting locations open Oct. 31</a:t>
            </a:r>
          </a:p>
        </p:txBody>
      </p:sp>
      <p:sp>
        <p:nvSpPr>
          <p:cNvPr id="5" name="Content Placeholder 4"/>
          <p:cNvSpPr>
            <a:spLocks noGrp="1"/>
          </p:cNvSpPr>
          <p:nvPr>
            <p:ph idx="1"/>
          </p:nvPr>
        </p:nvSpPr>
        <p:spPr>
          <a:xfrm>
            <a:off x="4856893" y="1183446"/>
            <a:ext cx="7485965" cy="5201173"/>
          </a:xfrm>
        </p:spPr>
        <p:txBody>
          <a:bodyPr>
            <a:normAutofit fontScale="70000" lnSpcReduction="20000"/>
          </a:bodyPr>
          <a:lstStyle/>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Aptos </a:t>
            </a:r>
            <a:r>
              <a:rPr lang="en-US" sz="1800" dirty="0">
                <a:effectLst/>
                <a:latin typeface="Calibri" panose="020F0502020204030204" pitchFamily="34" charset="0"/>
                <a:ea typeface="Calibri" panose="020F0502020204030204" pitchFamily="34" charset="0"/>
                <a:cs typeface="Calibri" panose="020F0502020204030204" pitchFamily="34" charset="0"/>
              </a:rPr>
              <a:t>- Temple Beth El, 3055 Porter Gulch Rd.</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Boulder Creek</a:t>
            </a:r>
            <a:r>
              <a:rPr lang="en-US" sz="1800" dirty="0">
                <a:effectLst/>
                <a:latin typeface="Calibri" panose="020F0502020204030204" pitchFamily="34" charset="0"/>
                <a:ea typeface="Calibri" panose="020F0502020204030204" pitchFamily="34" charset="0"/>
                <a:cs typeface="Calibri" panose="020F0502020204030204" pitchFamily="34" charset="0"/>
              </a:rPr>
              <a:t> - Boulder Creek Recreation Hall behind the Fire Station, 13333 Middleton </a:t>
            </a:r>
            <a:r>
              <a:rPr lang="en-US" sz="1800" dirty="0">
                <a:latin typeface="Calibri" panose="020F0502020204030204" pitchFamily="34" charset="0"/>
                <a:ea typeface="Calibri" panose="020F0502020204030204" pitchFamily="34" charset="0"/>
                <a:cs typeface="Calibri" panose="020F0502020204030204" pitchFamily="34" charset="0"/>
              </a:rPr>
              <a:t>Ave</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Capitola</a:t>
            </a:r>
            <a:r>
              <a:rPr lang="en-US" sz="1800" dirty="0">
                <a:effectLst/>
                <a:latin typeface="Calibri" panose="020F0502020204030204" pitchFamily="34" charset="0"/>
                <a:ea typeface="Calibri" panose="020F0502020204030204" pitchFamily="34" charset="0"/>
                <a:cs typeface="Calibri" panose="020F0502020204030204" pitchFamily="34" charset="0"/>
              </a:rPr>
              <a:t> - New Brighton Middle School Multipurpose Room, 250 Washburn Ave.</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Felton</a:t>
            </a:r>
            <a:r>
              <a:rPr lang="en-US" sz="1800" dirty="0">
                <a:effectLst/>
                <a:latin typeface="Calibri" panose="020F0502020204030204" pitchFamily="34" charset="0"/>
                <a:ea typeface="Calibri" panose="020F0502020204030204" pitchFamily="34" charset="0"/>
                <a:cs typeface="Calibri" panose="020F0502020204030204" pitchFamily="34" charset="0"/>
              </a:rPr>
              <a:t> - San Lorenzo Valley High School Gym, 7105 Highway 9</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Santa Cruz County Clerk/Elections, 701 Ocean St., Room 310 – </a:t>
            </a:r>
            <a:r>
              <a:rPr lang="en-US" sz="18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Opened Oct. 5 for voting</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Simpkins Swim Center, 979 17th Ave.</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Bonny Doon Elementary School Gym, 1492 Pine Flat Rd.</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Kaiser Permanente Arena, 140 Front St.</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Masonic Center, 828 N. </a:t>
            </a:r>
            <a:r>
              <a:rPr lang="en-US" sz="1800" dirty="0" err="1">
                <a:effectLst/>
                <a:latin typeface="Calibri" panose="020F0502020204030204" pitchFamily="34" charset="0"/>
                <a:ea typeface="Calibri" panose="020F0502020204030204" pitchFamily="34" charset="0"/>
                <a:cs typeface="Calibri" panose="020F0502020204030204" pitchFamily="34" charset="0"/>
              </a:rPr>
              <a:t>Branciforte</a:t>
            </a:r>
            <a:r>
              <a:rPr lang="en-US" sz="1800" dirty="0">
                <a:effectLst/>
                <a:latin typeface="Calibri" panose="020F0502020204030204" pitchFamily="34" charset="0"/>
                <a:ea typeface="Calibri" panose="020F0502020204030204" pitchFamily="34" charset="0"/>
                <a:cs typeface="Calibri" panose="020F0502020204030204" pitchFamily="34" charset="0"/>
              </a:rPr>
              <a:t> Ave.</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Gateway (formerly Natural Bridges) School Gym, 255 Swift St.</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Scotts Valley</a:t>
            </a:r>
            <a:r>
              <a:rPr lang="en-US" sz="1800" dirty="0">
                <a:effectLst/>
                <a:latin typeface="Calibri" panose="020F0502020204030204" pitchFamily="34" charset="0"/>
                <a:ea typeface="Calibri" panose="020F0502020204030204" pitchFamily="34" charset="0"/>
                <a:cs typeface="Calibri" panose="020F0502020204030204" pitchFamily="34" charset="0"/>
              </a:rPr>
              <a:t> - Scott Valley Community Center, 360 Kings Village Rd.</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Scotts Valley</a:t>
            </a:r>
            <a:r>
              <a:rPr lang="en-US" sz="1800" dirty="0">
                <a:effectLst/>
                <a:latin typeface="Calibri" panose="020F0502020204030204" pitchFamily="34" charset="0"/>
                <a:ea typeface="Calibri" panose="020F0502020204030204" pitchFamily="34" charset="0"/>
                <a:cs typeface="Calibri" panose="020F0502020204030204" pitchFamily="34" charset="0"/>
              </a:rPr>
              <a:t> – Scotts </a:t>
            </a:r>
            <a:r>
              <a:rPr lang="en-US" sz="1800" dirty="0" err="1">
                <a:effectLst/>
                <a:latin typeface="Calibri" panose="020F0502020204030204" pitchFamily="34" charset="0"/>
                <a:ea typeface="Calibri" panose="020F0502020204030204" pitchFamily="34" charset="0"/>
                <a:cs typeface="Calibri" panose="020F0502020204030204" pitchFamily="34" charset="0"/>
              </a:rPr>
              <a:t>Vally</a:t>
            </a:r>
            <a:r>
              <a:rPr lang="en-US" sz="1800" dirty="0">
                <a:effectLst/>
                <a:latin typeface="Calibri" panose="020F0502020204030204" pitchFamily="34" charset="0"/>
                <a:ea typeface="Calibri" panose="020F0502020204030204" pitchFamily="34" charset="0"/>
                <a:cs typeface="Calibri" panose="020F0502020204030204" pitchFamily="34" charset="0"/>
              </a:rPr>
              <a:t> High School Gym, 555 Glenwood Dr.</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Soquel </a:t>
            </a:r>
            <a:r>
              <a:rPr lang="en-US" sz="1800" dirty="0">
                <a:effectLst/>
                <a:latin typeface="Calibri" panose="020F0502020204030204" pitchFamily="34" charset="0"/>
                <a:ea typeface="Calibri" panose="020F0502020204030204" pitchFamily="34" charset="0"/>
                <a:cs typeface="Calibri" panose="020F0502020204030204" pitchFamily="34" charset="0"/>
              </a:rPr>
              <a:t>- Soquel High School Gym, 401 Soquel-San Jose Rd.</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1800" dirty="0">
                <a:effectLst/>
                <a:latin typeface="Calibri" panose="020F0502020204030204" pitchFamily="34" charset="0"/>
                <a:ea typeface="Calibri" panose="020F0502020204030204" pitchFamily="34" charset="0"/>
                <a:cs typeface="Calibri" panose="020F0502020204030204" pitchFamily="34" charset="0"/>
              </a:rPr>
              <a:t> - Watsonville City Clerk’s Office, 275 Main St., 4th Floor – </a:t>
            </a:r>
            <a:r>
              <a:rPr lang="en-US" sz="18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Opened Oct. 5 for voting</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1800" dirty="0">
                <a:effectLst/>
                <a:latin typeface="Calibri" panose="020F0502020204030204" pitchFamily="34" charset="0"/>
                <a:ea typeface="Calibri" panose="020F0502020204030204" pitchFamily="34" charset="0"/>
                <a:cs typeface="Calibri" panose="020F0502020204030204" pitchFamily="34" charset="0"/>
              </a:rPr>
              <a:t> - </a:t>
            </a:r>
            <a:r>
              <a:rPr lang="en-US" sz="1800" dirty="0" err="1">
                <a:effectLst/>
                <a:latin typeface="Calibri" panose="020F0502020204030204" pitchFamily="34" charset="0"/>
                <a:ea typeface="Calibri" panose="020F0502020204030204" pitchFamily="34" charset="0"/>
                <a:cs typeface="Calibri" panose="020F0502020204030204" pitchFamily="34" charset="0"/>
              </a:rPr>
              <a:t>Pajaro</a:t>
            </a:r>
            <a:r>
              <a:rPr lang="en-US" sz="1800" dirty="0">
                <a:effectLst/>
                <a:latin typeface="Calibri" panose="020F0502020204030204" pitchFamily="34" charset="0"/>
                <a:ea typeface="Calibri" panose="020F0502020204030204" pitchFamily="34" charset="0"/>
                <a:cs typeface="Calibri" panose="020F0502020204030204" pitchFamily="34" charset="0"/>
              </a:rPr>
              <a:t> Valley Community Trust, 85 Nielson St.</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1800" dirty="0">
                <a:effectLst/>
                <a:latin typeface="Calibri" panose="020F0502020204030204" pitchFamily="34" charset="0"/>
                <a:ea typeface="Calibri" panose="020F0502020204030204" pitchFamily="34" charset="0"/>
                <a:cs typeface="Calibri" panose="020F0502020204030204" pitchFamily="34" charset="0"/>
              </a:rPr>
              <a:t> - La Selva Beach Clubhouse, 314 Estrella Ave.</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1800" dirty="0">
                <a:effectLst/>
                <a:latin typeface="Calibri" panose="020F0502020204030204" pitchFamily="34" charset="0"/>
                <a:ea typeface="Calibri" panose="020F0502020204030204" pitchFamily="34" charset="0"/>
                <a:cs typeface="Calibri" panose="020F0502020204030204" pitchFamily="34" charset="0"/>
              </a:rPr>
              <a:t> - Santa Cruz County Fairgrounds, Harvest Building, 2601 East Lake Ave.</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 </a:t>
            </a:r>
            <a:r>
              <a:rPr lang="en-US" sz="1800" dirty="0">
                <a:effectLst/>
                <a:latin typeface="Calibri" panose="020F0502020204030204" pitchFamily="34" charset="0"/>
                <a:ea typeface="Calibri" panose="020F0502020204030204" pitchFamily="34" charset="0"/>
                <a:cs typeface="Calibri" panose="020F0502020204030204" pitchFamily="34" charset="0"/>
              </a:rPr>
              <a:t>- Calabasas Elementary School Multipurpose Room, 202 Calabasas Rd.</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UCSC, Merrill Cultural Center - open ONLY Monday, Nov. 2, 8am to 5pm and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      Tuesday, Nov. 3, 7am to 8pm</a:t>
            </a:r>
          </a:p>
          <a:p>
            <a:endParaRPr lang="en-US" dirty="0"/>
          </a:p>
        </p:txBody>
      </p:sp>
      <p:sp>
        <p:nvSpPr>
          <p:cNvPr id="6" name="Text Placeholder 5"/>
          <p:cNvSpPr>
            <a:spLocks noGrp="1"/>
          </p:cNvSpPr>
          <p:nvPr>
            <p:ph type="body" sz="half" idx="2"/>
          </p:nvPr>
        </p:nvSpPr>
        <p:spPr>
          <a:xfrm>
            <a:off x="4856893" y="6150428"/>
            <a:ext cx="7022624" cy="468382"/>
          </a:xfrm>
        </p:spPr>
        <p:txBody>
          <a:bodyPr>
            <a:normAutofit/>
          </a:bodyPr>
          <a:lstStyle/>
          <a:p>
            <a:r>
              <a:rPr lang="en-US" sz="1600" dirty="0">
                <a:solidFill>
                  <a:schemeClr val="tx1">
                    <a:lumMod val="75000"/>
                    <a:lumOff val="25000"/>
                  </a:schemeClr>
                </a:solidFill>
                <a:highlight>
                  <a:srgbClr val="FFFF00"/>
                </a:highlight>
                <a:latin typeface="Calibri" panose="020F0502020204030204" pitchFamily="34" charset="0"/>
                <a:cs typeface="Calibri" panose="020F0502020204030204" pitchFamily="34" charset="0"/>
              </a:rPr>
              <a:t>Locations are subject to change. Check </a:t>
            </a:r>
            <a:r>
              <a:rPr lang="en-US" sz="1600" b="1" dirty="0">
                <a:solidFill>
                  <a:schemeClr val="tx1">
                    <a:lumMod val="75000"/>
                    <a:lumOff val="25000"/>
                  </a:schemeClr>
                </a:solidFill>
                <a:highlight>
                  <a:srgbClr val="FFFF00"/>
                </a:highligh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www.votescount.us</a:t>
            </a:r>
            <a:r>
              <a:rPr lang="en-US" sz="1600" b="1" dirty="0">
                <a:solidFill>
                  <a:schemeClr val="tx1">
                    <a:lumMod val="75000"/>
                    <a:lumOff val="25000"/>
                  </a:schemeClr>
                </a:solidFill>
                <a:highlight>
                  <a:srgbClr val="FFFF00"/>
                </a:highlight>
                <a:latin typeface="Calibri" panose="020F0502020204030204" pitchFamily="34" charset="0"/>
                <a:cs typeface="Calibri" panose="020F0502020204030204" pitchFamily="34" charset="0"/>
              </a:rPr>
              <a:t> </a:t>
            </a:r>
            <a:r>
              <a:rPr lang="en-US" sz="1600" dirty="0">
                <a:solidFill>
                  <a:schemeClr val="tx1">
                    <a:lumMod val="75000"/>
                    <a:lumOff val="25000"/>
                  </a:schemeClr>
                </a:solidFill>
                <a:highlight>
                  <a:srgbClr val="FFFF00"/>
                </a:highlight>
                <a:latin typeface="Calibri" panose="020F0502020204030204" pitchFamily="34" charset="0"/>
                <a:cs typeface="Calibri" panose="020F0502020204030204" pitchFamily="34" charset="0"/>
              </a:rPr>
              <a:t>for latest information.</a:t>
            </a:r>
          </a:p>
        </p:txBody>
      </p:sp>
      <p:pic>
        <p:nvPicPr>
          <p:cNvPr id="4" name="Picture 3">
            <a:extLst>
              <a:ext uri="{FF2B5EF4-FFF2-40B4-BE49-F238E27FC236}">
                <a16:creationId xmlns:a16="http://schemas.microsoft.com/office/drawing/2014/main" id="{D27CA8C7-0BD8-4D77-A559-33CC8C5871C2}"/>
              </a:ext>
            </a:extLst>
          </p:cNvPr>
          <p:cNvPicPr>
            <a:picLocks noChangeAspect="1"/>
          </p:cNvPicPr>
          <p:nvPr/>
        </p:nvPicPr>
        <p:blipFill>
          <a:blip r:embed="rId3"/>
          <a:srcRect/>
          <a:stretch/>
        </p:blipFill>
        <p:spPr>
          <a:xfrm>
            <a:off x="382907" y="1298794"/>
            <a:ext cx="3582100" cy="2686575"/>
          </a:xfrm>
          <a:prstGeom prst="rect">
            <a:avLst/>
          </a:prstGeom>
        </p:spPr>
      </p:pic>
      <p:sp>
        <p:nvSpPr>
          <p:cNvPr id="7" name="TextBox 6">
            <a:extLst>
              <a:ext uri="{FF2B5EF4-FFF2-40B4-BE49-F238E27FC236}">
                <a16:creationId xmlns:a16="http://schemas.microsoft.com/office/drawing/2014/main" id="{2D98B51C-45D6-4529-B220-0B97C0D2C9F0}"/>
              </a:ext>
            </a:extLst>
          </p:cNvPr>
          <p:cNvSpPr txBox="1"/>
          <p:nvPr/>
        </p:nvSpPr>
        <p:spPr>
          <a:xfrm>
            <a:off x="312483" y="4807598"/>
            <a:ext cx="3582100" cy="954107"/>
          </a:xfrm>
          <a:prstGeom prst="rect">
            <a:avLst/>
          </a:prstGeom>
          <a:noFill/>
        </p:spPr>
        <p:txBody>
          <a:bodyPr wrap="square" rtlCol="0">
            <a:spAutoFit/>
          </a:bodyPr>
          <a:lstStyle/>
          <a:p>
            <a:pPr marL="0" marR="0">
              <a:spcBef>
                <a:spcPts val="0"/>
              </a:spcBef>
              <a:spcAft>
                <a:spcPts val="0"/>
              </a:spcAft>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Saturday</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October 31, 2020, 9am to 5pm</a:t>
            </a:r>
          </a:p>
          <a:p>
            <a:pPr marL="0" marR="0">
              <a:spcBef>
                <a:spcPts val="0"/>
              </a:spcBef>
              <a:spcAft>
                <a:spcPts val="0"/>
              </a:spcAft>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Sunday</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November 1, 2020, 9am to 5pm</a:t>
            </a:r>
          </a:p>
          <a:p>
            <a:pPr marL="0" marR="0">
              <a:spcBef>
                <a:spcPts val="0"/>
              </a:spcBef>
              <a:spcAft>
                <a:spcPts val="0"/>
              </a:spcAft>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Monday,</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November 2, 2020, 8am to 5pm</a:t>
            </a:r>
          </a:p>
          <a:p>
            <a:pPr marL="0" marR="0">
              <a:spcBef>
                <a:spcPts val="0"/>
              </a:spcBef>
              <a:spcAft>
                <a:spcPts val="600"/>
              </a:spcAft>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Tuesday</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November 3, 2020, 7am to 8pm</a:t>
            </a:r>
          </a:p>
        </p:txBody>
      </p:sp>
      <p:sp>
        <p:nvSpPr>
          <p:cNvPr id="8" name="TextBox 7">
            <a:extLst>
              <a:ext uri="{FF2B5EF4-FFF2-40B4-BE49-F238E27FC236}">
                <a16:creationId xmlns:a16="http://schemas.microsoft.com/office/drawing/2014/main" id="{48904906-12BE-47CE-952D-710742C59C79}"/>
              </a:ext>
            </a:extLst>
          </p:cNvPr>
          <p:cNvSpPr txBox="1"/>
          <p:nvPr/>
        </p:nvSpPr>
        <p:spPr>
          <a:xfrm>
            <a:off x="312483" y="4320874"/>
            <a:ext cx="2075067"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16 more will open:</a:t>
            </a:r>
          </a:p>
        </p:txBody>
      </p:sp>
      <p:sp>
        <p:nvSpPr>
          <p:cNvPr id="3" name="TextBox 2">
            <a:extLst>
              <a:ext uri="{FF2B5EF4-FFF2-40B4-BE49-F238E27FC236}">
                <a16:creationId xmlns:a16="http://schemas.microsoft.com/office/drawing/2014/main" id="{125EB672-1D0B-4346-83FA-A2B86A473CD1}"/>
              </a:ext>
            </a:extLst>
          </p:cNvPr>
          <p:cNvSpPr txBox="1"/>
          <p:nvPr/>
        </p:nvSpPr>
        <p:spPr>
          <a:xfrm>
            <a:off x="312483" y="270547"/>
            <a:ext cx="3582100" cy="923330"/>
          </a:xfrm>
          <a:prstGeom prst="rect">
            <a:avLst/>
          </a:prstGeom>
          <a:noFill/>
        </p:spPr>
        <p:txBody>
          <a:bodyPr wrap="square" rtlCol="0">
            <a:spAutoFit/>
          </a:bodyPr>
          <a:lstStyle/>
          <a:p>
            <a:r>
              <a:rPr lang="en-US" dirty="0">
                <a:solidFill>
                  <a:schemeClr val="bg1"/>
                </a:solidFill>
              </a:rPr>
              <a:t>Our office and Watsonville City Clerk are open now. Monday – Friday, 8am to 5pm.</a:t>
            </a:r>
          </a:p>
        </p:txBody>
      </p:sp>
      <p:sp>
        <p:nvSpPr>
          <p:cNvPr id="9" name="TextBox 8">
            <a:extLst>
              <a:ext uri="{FF2B5EF4-FFF2-40B4-BE49-F238E27FC236}">
                <a16:creationId xmlns:a16="http://schemas.microsoft.com/office/drawing/2014/main" id="{7C1125A3-49E4-4518-8125-41AC7B022F16}"/>
              </a:ext>
            </a:extLst>
          </p:cNvPr>
          <p:cNvSpPr txBox="1"/>
          <p:nvPr/>
        </p:nvSpPr>
        <p:spPr>
          <a:xfrm>
            <a:off x="312482" y="5996539"/>
            <a:ext cx="3361895" cy="307777"/>
          </a:xfrm>
          <a:prstGeom prst="rect">
            <a:avLst/>
          </a:prstGeom>
          <a:noFill/>
        </p:spPr>
        <p:txBody>
          <a:bodyPr wrap="square" rtlCol="0">
            <a:spAutoFit/>
          </a:bodyPr>
          <a:lstStyle/>
          <a:p>
            <a:r>
              <a:rPr lang="en-US" sz="1400" dirty="0">
                <a:solidFill>
                  <a:schemeClr val="bg1"/>
                </a:solidFill>
              </a:rPr>
              <a:t>UCSC will be open Monday &amp; Tuesday ONLY.</a:t>
            </a:r>
          </a:p>
        </p:txBody>
      </p:sp>
    </p:spTree>
    <p:extLst>
      <p:ext uri="{BB962C8B-B14F-4D97-AF65-F5344CB8AC3E}">
        <p14:creationId xmlns:p14="http://schemas.microsoft.com/office/powerpoint/2010/main" val="16180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3A1340-77D4-40BD-9666-C79F272CBD14}"/>
              </a:ext>
            </a:extLst>
          </p:cNvPr>
          <p:cNvSpPr>
            <a:spLocks noGrp="1"/>
          </p:cNvSpPr>
          <p:nvPr>
            <p:ph idx="1"/>
          </p:nvPr>
        </p:nvSpPr>
        <p:spPr>
          <a:xfrm>
            <a:off x="4994622" y="1279027"/>
            <a:ext cx="6392289" cy="4299945"/>
          </a:xfrm>
        </p:spPr>
        <p:txBody>
          <a:bodyPr>
            <a:normAutofit/>
          </a:bodyPr>
          <a:lstStyle/>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Wear a face covering while at the voting location. </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Keep 2 arms’ length distance from other people. </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Wash hands before and after entering the voting location. </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Use hand sanitizer after touching doors or voting equipment.</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Bring your own pen.</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We will take your temperature upon entering.</a:t>
            </a:r>
          </a:p>
          <a:p>
            <a:pPr marL="45720" indent="0">
              <a:buNone/>
            </a:pPr>
            <a:endParaRPr lang="en-US" sz="1800" b="0" i="0" u="none" strike="noStrike" baseline="0" dirty="0">
              <a:solidFill>
                <a:srgbClr val="000000"/>
              </a:solidFill>
              <a:latin typeface="Calibri" panose="020F0502020204030204" pitchFamily="34" charset="0"/>
            </a:endParaRPr>
          </a:p>
          <a:p>
            <a:pPr marL="45720" indent="0">
              <a:buNone/>
            </a:pPr>
            <a:r>
              <a:rPr lang="en-US" sz="1800" b="0" i="0" u="none" strike="noStrike" baseline="0" dirty="0">
                <a:solidFill>
                  <a:srgbClr val="000000"/>
                </a:solidFill>
                <a:latin typeface="Calibri" panose="020F0502020204030204" pitchFamily="34" charset="0"/>
              </a:rPr>
              <a:t>Want more information about how to stay safe while voting? </a:t>
            </a:r>
          </a:p>
          <a:p>
            <a:pPr marL="45720" indent="0">
              <a:buNone/>
            </a:pPr>
            <a:r>
              <a:rPr lang="en-US" sz="1800" b="0" i="0" u="none" strike="noStrike" baseline="0" dirty="0">
                <a:solidFill>
                  <a:srgbClr val="000000"/>
                </a:solidFill>
                <a:latin typeface="Calibri" panose="020F0502020204030204" pitchFamily="34" charset="0"/>
              </a:rPr>
              <a:t>Review Centers for Disease Control and Prevention guidelines at </a:t>
            </a:r>
            <a:r>
              <a:rPr lang="en-US" sz="1800" b="0" i="0" u="none" strike="noStrike" baseline="0" dirty="0">
                <a:solidFill>
                  <a:srgbClr val="0562C1"/>
                </a:solidFill>
                <a:latin typeface="Calibri" panose="020F0502020204030204" pitchFamily="34" charset="0"/>
              </a:rPr>
              <a:t>www.cdc.gov/coronavirus/2019-ncov/community/election-polling-locations.html </a:t>
            </a:r>
            <a:endParaRPr lang="en-US" dirty="0"/>
          </a:p>
        </p:txBody>
      </p:sp>
      <p:sp>
        <p:nvSpPr>
          <p:cNvPr id="4" name="Text Placeholder 3">
            <a:extLst>
              <a:ext uri="{FF2B5EF4-FFF2-40B4-BE49-F238E27FC236}">
                <a16:creationId xmlns:a16="http://schemas.microsoft.com/office/drawing/2014/main" id="{2A31FC65-4198-43B9-9D9B-64DD49CB167C}"/>
              </a:ext>
            </a:extLst>
          </p:cNvPr>
          <p:cNvSpPr>
            <a:spLocks noGrp="1"/>
          </p:cNvSpPr>
          <p:nvPr>
            <p:ph type="body" sz="half" idx="2"/>
          </p:nvPr>
        </p:nvSpPr>
        <p:spPr>
          <a:xfrm>
            <a:off x="4994622" y="407970"/>
            <a:ext cx="6104013" cy="871057"/>
          </a:xfrm>
        </p:spPr>
        <p:txBody>
          <a:bodyPr>
            <a:normAutofit fontScale="55000" lnSpcReduction="20000"/>
          </a:bodyPr>
          <a:lstStyle/>
          <a:p>
            <a:r>
              <a:rPr lang="en-US" sz="6200" i="0" u="none" strike="noStrike" baseline="0" dirty="0">
                <a:solidFill>
                  <a:schemeClr val="accent2">
                    <a:lumMod val="75000"/>
                  </a:schemeClr>
                </a:solidFill>
                <a:latin typeface="Calibri" panose="020F0502020204030204" pitchFamily="34" charset="0"/>
              </a:rPr>
              <a:t>Voting location safety checklist </a:t>
            </a:r>
          </a:p>
        </p:txBody>
      </p:sp>
      <p:pic>
        <p:nvPicPr>
          <p:cNvPr id="6" name="Picture 5">
            <a:extLst>
              <a:ext uri="{FF2B5EF4-FFF2-40B4-BE49-F238E27FC236}">
                <a16:creationId xmlns:a16="http://schemas.microsoft.com/office/drawing/2014/main" id="{7B39A24E-50BC-47B3-8B40-F79C0F4C3051}"/>
              </a:ext>
            </a:extLst>
          </p:cNvPr>
          <p:cNvPicPr>
            <a:picLocks noChangeAspect="1"/>
          </p:cNvPicPr>
          <p:nvPr/>
        </p:nvPicPr>
        <p:blipFill>
          <a:blip r:embed="rId2"/>
          <a:stretch>
            <a:fillRect/>
          </a:stretch>
        </p:blipFill>
        <p:spPr>
          <a:xfrm>
            <a:off x="788566" y="1602207"/>
            <a:ext cx="3657090" cy="3653586"/>
          </a:xfrm>
          <a:prstGeom prst="rect">
            <a:avLst/>
          </a:prstGeom>
        </p:spPr>
      </p:pic>
    </p:spTree>
    <p:extLst>
      <p:ext uri="{BB962C8B-B14F-4D97-AF65-F5344CB8AC3E}">
        <p14:creationId xmlns:p14="http://schemas.microsoft.com/office/powerpoint/2010/main" val="265329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68301F-E0AA-42B9-B69E-E39257F23B6B}"/>
              </a:ext>
            </a:extLst>
          </p:cNvPr>
          <p:cNvPicPr>
            <a:picLocks noChangeAspect="1"/>
          </p:cNvPicPr>
          <p:nvPr/>
        </p:nvPicPr>
        <p:blipFill>
          <a:blip r:embed="rId2"/>
          <a:stretch>
            <a:fillRect/>
          </a:stretch>
        </p:blipFill>
        <p:spPr>
          <a:xfrm>
            <a:off x="1845578" y="3596641"/>
            <a:ext cx="9026980" cy="2438400"/>
          </a:xfrm>
          <a:prstGeom prst="rect">
            <a:avLst/>
          </a:prstGeom>
        </p:spPr>
      </p:pic>
      <p:sp>
        <p:nvSpPr>
          <p:cNvPr id="8" name="TextBox 7">
            <a:extLst>
              <a:ext uri="{FF2B5EF4-FFF2-40B4-BE49-F238E27FC236}">
                <a16:creationId xmlns:a16="http://schemas.microsoft.com/office/drawing/2014/main" id="{307AD993-5FBF-4BFE-8E0C-851EF62BD951}"/>
              </a:ext>
            </a:extLst>
          </p:cNvPr>
          <p:cNvSpPr txBox="1"/>
          <p:nvPr/>
        </p:nvSpPr>
        <p:spPr>
          <a:xfrm>
            <a:off x="1113648" y="1254311"/>
            <a:ext cx="9422924"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You will give your first and last name to the check in clerk. </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If your voter record is found, you will tell them your address where you live and your date of birth. </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You can get a ballot to vote there or to go. </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When a ballot is issued, the previously issued ballot will be voided. </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If you missed the deadline to register to vote, you can register and vote at the voting location. </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If your eligibility to vote cannot be confirmed, you will vote provisionally.</a:t>
            </a:r>
          </a:p>
        </p:txBody>
      </p:sp>
      <p:pic>
        <p:nvPicPr>
          <p:cNvPr id="10" name="Picture 9">
            <a:extLst>
              <a:ext uri="{FF2B5EF4-FFF2-40B4-BE49-F238E27FC236}">
                <a16:creationId xmlns:a16="http://schemas.microsoft.com/office/drawing/2014/main" id="{0235E6BE-0ADF-4D17-A4DC-D2FF9B912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988" y="2702716"/>
            <a:ext cx="1689820" cy="1689820"/>
          </a:xfrm>
          <a:prstGeom prst="rect">
            <a:avLst/>
          </a:prstGeom>
        </p:spPr>
      </p:pic>
      <p:pic>
        <p:nvPicPr>
          <p:cNvPr id="12" name="Picture 11">
            <a:extLst>
              <a:ext uri="{FF2B5EF4-FFF2-40B4-BE49-F238E27FC236}">
                <a16:creationId xmlns:a16="http://schemas.microsoft.com/office/drawing/2014/main" id="{7319232D-9F14-4C7B-830D-6753A3FE4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350" y="2714668"/>
            <a:ext cx="1677868" cy="1677868"/>
          </a:xfrm>
          <a:prstGeom prst="rect">
            <a:avLst/>
          </a:prstGeom>
        </p:spPr>
      </p:pic>
      <p:pic>
        <p:nvPicPr>
          <p:cNvPr id="14" name="Picture 13">
            <a:extLst>
              <a:ext uri="{FF2B5EF4-FFF2-40B4-BE49-F238E27FC236}">
                <a16:creationId xmlns:a16="http://schemas.microsoft.com/office/drawing/2014/main" id="{1E0F6027-C787-4345-9F37-5AB57555A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6136" y="3232344"/>
            <a:ext cx="709133" cy="709133"/>
          </a:xfrm>
          <a:prstGeom prst="rect">
            <a:avLst/>
          </a:prstGeom>
        </p:spPr>
      </p:pic>
      <p:pic>
        <p:nvPicPr>
          <p:cNvPr id="16" name="Picture 15">
            <a:extLst>
              <a:ext uri="{FF2B5EF4-FFF2-40B4-BE49-F238E27FC236}">
                <a16:creationId xmlns:a16="http://schemas.microsoft.com/office/drawing/2014/main" id="{4D3B08AE-35DE-453A-BAD4-1EA951AD6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1807" y="3284328"/>
            <a:ext cx="709133" cy="709133"/>
          </a:xfrm>
          <a:prstGeom prst="rect">
            <a:avLst/>
          </a:prstGeom>
        </p:spPr>
      </p:pic>
      <p:sp>
        <p:nvSpPr>
          <p:cNvPr id="17" name="TextBox 16">
            <a:extLst>
              <a:ext uri="{FF2B5EF4-FFF2-40B4-BE49-F238E27FC236}">
                <a16:creationId xmlns:a16="http://schemas.microsoft.com/office/drawing/2014/main" id="{4DE9B6CE-1F20-48D5-A2C0-9003E9E828BF}"/>
              </a:ext>
            </a:extLst>
          </p:cNvPr>
          <p:cNvSpPr txBox="1"/>
          <p:nvPr/>
        </p:nvSpPr>
        <p:spPr>
          <a:xfrm>
            <a:off x="1040235" y="609152"/>
            <a:ext cx="8265901" cy="523220"/>
          </a:xfrm>
          <a:prstGeom prst="rect">
            <a:avLst/>
          </a:prstGeom>
          <a:noFill/>
        </p:spPr>
        <p:txBody>
          <a:bodyPr wrap="square" rtlCol="0">
            <a:spAutoFit/>
          </a:bodyPr>
          <a:lstStyle/>
          <a:p>
            <a:r>
              <a:rPr lang="en-US" sz="2800" b="1" dirty="0"/>
              <a:t>Voting locations will be connected to our voter file</a:t>
            </a:r>
          </a:p>
        </p:txBody>
      </p:sp>
    </p:spTree>
    <p:extLst>
      <p:ext uri="{BB962C8B-B14F-4D97-AF65-F5344CB8AC3E}">
        <p14:creationId xmlns:p14="http://schemas.microsoft.com/office/powerpoint/2010/main" val="297353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BCD1-3115-4755-9E6B-8C46B7B5CC04}"/>
              </a:ext>
            </a:extLst>
          </p:cNvPr>
          <p:cNvSpPr>
            <a:spLocks noGrp="1"/>
          </p:cNvSpPr>
          <p:nvPr>
            <p:ph type="title"/>
          </p:nvPr>
        </p:nvSpPr>
        <p:spPr/>
        <p:txBody>
          <a:bodyPr/>
          <a:lstStyle/>
          <a:p>
            <a:r>
              <a:rPr lang="en-US" dirty="0"/>
              <a:t>Same Day Voter Registration</a:t>
            </a:r>
          </a:p>
        </p:txBody>
      </p:sp>
      <p:sp>
        <p:nvSpPr>
          <p:cNvPr id="3" name="Content Placeholder 2">
            <a:extLst>
              <a:ext uri="{FF2B5EF4-FFF2-40B4-BE49-F238E27FC236}">
                <a16:creationId xmlns:a16="http://schemas.microsoft.com/office/drawing/2014/main" id="{CE94BFB7-47B9-4F93-B7DD-CF984C0705D4}"/>
              </a:ext>
            </a:extLst>
          </p:cNvPr>
          <p:cNvSpPr>
            <a:spLocks noGrp="1"/>
          </p:cNvSpPr>
          <p:nvPr>
            <p:ph sz="half" idx="1"/>
          </p:nvPr>
        </p:nvSpPr>
        <p:spPr/>
        <p:txBody>
          <a:bodyPr/>
          <a:lstStyle/>
          <a:p>
            <a:r>
              <a:rPr lang="en-US" dirty="0"/>
              <a:t>If you missed the Oct. 19 deadline to register to vote, you can go to any in-person voting location or the </a:t>
            </a:r>
            <a:r>
              <a:rPr lang="en-US" dirty="0" err="1"/>
              <a:t>VoteMobile</a:t>
            </a:r>
            <a:r>
              <a:rPr lang="en-US" dirty="0"/>
              <a:t> and register and voter. </a:t>
            </a:r>
          </a:p>
          <a:p>
            <a:r>
              <a:rPr lang="en-US" dirty="0"/>
              <a:t>You cannot take the ballot with you. </a:t>
            </a:r>
          </a:p>
          <a:p>
            <a:r>
              <a:rPr lang="en-US" dirty="0"/>
              <a:t>You must vote it on site and turn it in. </a:t>
            </a:r>
          </a:p>
          <a:p>
            <a:r>
              <a:rPr lang="en-US" dirty="0"/>
              <a:t>Ballots will be counted during the canvass after we add you to the voter file, verify your registration, and then we count the ballot. </a:t>
            </a:r>
          </a:p>
        </p:txBody>
      </p:sp>
      <p:pic>
        <p:nvPicPr>
          <p:cNvPr id="6" name="Content Placeholder 5">
            <a:extLst>
              <a:ext uri="{FF2B5EF4-FFF2-40B4-BE49-F238E27FC236}">
                <a16:creationId xmlns:a16="http://schemas.microsoft.com/office/drawing/2014/main" id="{33676CAF-AAEC-4598-A46D-7D944CA4A3A8}"/>
              </a:ext>
            </a:extLst>
          </p:cNvPr>
          <p:cNvPicPr>
            <a:picLocks noGrp="1" noChangeAspect="1"/>
          </p:cNvPicPr>
          <p:nvPr>
            <p:ph sz="half" idx="2"/>
          </p:nvPr>
        </p:nvPicPr>
        <p:blipFill>
          <a:blip r:embed="rId2"/>
          <a:stretch>
            <a:fillRect/>
          </a:stretch>
        </p:blipFill>
        <p:spPr>
          <a:xfrm>
            <a:off x="6218238" y="1975320"/>
            <a:ext cx="4937125" cy="3764610"/>
          </a:xfrm>
          <a:prstGeom prst="rect">
            <a:avLst/>
          </a:prstGeom>
        </p:spPr>
      </p:pic>
    </p:spTree>
    <p:extLst>
      <p:ext uri="{BB962C8B-B14F-4D97-AF65-F5344CB8AC3E}">
        <p14:creationId xmlns:p14="http://schemas.microsoft.com/office/powerpoint/2010/main" val="211583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80E831-37B0-4E2E-A846-05BAABD6DEF6}"/>
              </a:ext>
            </a:extLst>
          </p:cNvPr>
          <p:cNvSpPr txBox="1"/>
          <p:nvPr/>
        </p:nvSpPr>
        <p:spPr>
          <a:xfrm>
            <a:off x="889233" y="1661020"/>
            <a:ext cx="9588616" cy="2031325"/>
          </a:xfrm>
          <a:prstGeom prst="rect">
            <a:avLst/>
          </a:prstGeom>
          <a:noFill/>
        </p:spPr>
        <p:txBody>
          <a:bodyPr wrap="square" rtlCol="0">
            <a:spAutoFit/>
          </a:bodyPr>
          <a:lstStyle/>
          <a:p>
            <a:r>
              <a:rPr lang="en-US" dirty="0"/>
              <a:t>We always let the voter vote. If there is question about your eligibility, you will vote provisionally.</a:t>
            </a:r>
          </a:p>
          <a:p>
            <a:endParaRPr lang="en-US" dirty="0"/>
          </a:p>
          <a:p>
            <a:r>
              <a:rPr lang="en-US" b="1" dirty="0"/>
              <a:t>Reasons a voter might vote provisionally include:</a:t>
            </a:r>
          </a:p>
          <a:p>
            <a:pPr marL="285750" indent="-285750">
              <a:buFont typeface="Arial" panose="020B0604020202020204" pitchFamily="34" charset="0"/>
              <a:buChar char="•"/>
            </a:pPr>
            <a:r>
              <a:rPr lang="en-US" dirty="0"/>
              <a:t>Voter is a first-time federal voter and unable to show ID</a:t>
            </a:r>
          </a:p>
          <a:p>
            <a:pPr marL="285750" indent="-285750">
              <a:buFont typeface="Arial" panose="020B0604020202020204" pitchFamily="34" charset="0"/>
              <a:buChar char="•"/>
            </a:pPr>
            <a:r>
              <a:rPr lang="en-US" dirty="0"/>
              <a:t>Voter comes in to vote after 8pm on Election Night when the polls have closed</a:t>
            </a:r>
          </a:p>
          <a:p>
            <a:pPr marL="285750" indent="-285750">
              <a:buFont typeface="Arial" panose="020B0604020202020204" pitchFamily="34" charset="0"/>
              <a:buChar char="•"/>
            </a:pPr>
            <a:r>
              <a:rPr lang="en-US" dirty="0"/>
              <a:t>Voter has already voted in the election</a:t>
            </a:r>
          </a:p>
          <a:p>
            <a:pPr marL="285750" indent="-285750">
              <a:buFont typeface="Arial" panose="020B0604020202020204" pitchFamily="34" charset="0"/>
              <a:buChar char="•"/>
            </a:pPr>
            <a:r>
              <a:rPr lang="en-US" dirty="0"/>
              <a:t>Voter is in Santa Cruz County visiting, lives somewhere else, but insists on voting.  </a:t>
            </a:r>
          </a:p>
        </p:txBody>
      </p:sp>
      <p:sp>
        <p:nvSpPr>
          <p:cNvPr id="3" name="TextBox 2">
            <a:extLst>
              <a:ext uri="{FF2B5EF4-FFF2-40B4-BE49-F238E27FC236}">
                <a16:creationId xmlns:a16="http://schemas.microsoft.com/office/drawing/2014/main" id="{4F68CA65-4D9B-4A67-9A23-6990C8A0CA6C}"/>
              </a:ext>
            </a:extLst>
          </p:cNvPr>
          <p:cNvSpPr txBox="1"/>
          <p:nvPr/>
        </p:nvSpPr>
        <p:spPr>
          <a:xfrm>
            <a:off x="889233" y="3846866"/>
            <a:ext cx="9722840" cy="1754326"/>
          </a:xfrm>
          <a:prstGeom prst="rect">
            <a:avLst/>
          </a:prstGeom>
          <a:noFill/>
        </p:spPr>
        <p:txBody>
          <a:bodyPr wrap="square" rtlCol="0">
            <a:spAutoFit/>
          </a:bodyPr>
          <a:lstStyle/>
          <a:p>
            <a:r>
              <a:rPr lang="en-US" b="1" dirty="0"/>
              <a:t>What are your options if your provisional ballot is challenged?</a:t>
            </a:r>
          </a:p>
          <a:p>
            <a:r>
              <a:rPr lang="en-US" dirty="0"/>
              <a:t>You may seek an order from the Santa Cruz County Superior Court to require the elections official to count your ballot at any time prior to completion of the official canvass.</a:t>
            </a:r>
          </a:p>
          <a:p>
            <a:endParaRPr lang="en-US" dirty="0"/>
          </a:p>
          <a:p>
            <a:r>
              <a:rPr lang="en-US" dirty="0"/>
              <a:t>Any judicial action or appeal shall have priority over all other civil matters. A fee shall not be charged to the claimant by the clerk of the court for services rendered in an action under this section.</a:t>
            </a:r>
          </a:p>
        </p:txBody>
      </p:sp>
      <p:sp>
        <p:nvSpPr>
          <p:cNvPr id="4" name="TextBox 3">
            <a:extLst>
              <a:ext uri="{FF2B5EF4-FFF2-40B4-BE49-F238E27FC236}">
                <a16:creationId xmlns:a16="http://schemas.microsoft.com/office/drawing/2014/main" id="{1F4353A2-DF32-4575-8F4A-9D1114DD9395}"/>
              </a:ext>
            </a:extLst>
          </p:cNvPr>
          <p:cNvSpPr txBox="1"/>
          <p:nvPr/>
        </p:nvSpPr>
        <p:spPr>
          <a:xfrm>
            <a:off x="696287" y="629174"/>
            <a:ext cx="9622173" cy="769441"/>
          </a:xfrm>
          <a:prstGeom prst="rect">
            <a:avLst/>
          </a:prstGeom>
          <a:noFill/>
        </p:spPr>
        <p:txBody>
          <a:bodyPr wrap="square" rtlCol="0">
            <a:spAutoFit/>
          </a:bodyPr>
          <a:lstStyle/>
          <a:p>
            <a:r>
              <a:rPr lang="en-US" sz="4400" dirty="0">
                <a:latin typeface="+mj-lt"/>
              </a:rPr>
              <a:t>Provisional Voting – safety net for voters!</a:t>
            </a:r>
          </a:p>
        </p:txBody>
      </p:sp>
    </p:spTree>
    <p:extLst>
      <p:ext uri="{BB962C8B-B14F-4D97-AF65-F5344CB8AC3E}">
        <p14:creationId xmlns:p14="http://schemas.microsoft.com/office/powerpoint/2010/main" val="182191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2372A2-F308-4E25-A540-10151B163603}"/>
              </a:ext>
            </a:extLst>
          </p:cNvPr>
          <p:cNvSpPr txBox="1"/>
          <p:nvPr/>
        </p:nvSpPr>
        <p:spPr>
          <a:xfrm>
            <a:off x="1132514" y="645952"/>
            <a:ext cx="9580227" cy="1754326"/>
          </a:xfrm>
          <a:prstGeom prst="rect">
            <a:avLst/>
          </a:prstGeom>
          <a:noFill/>
        </p:spPr>
        <p:txBody>
          <a:bodyPr wrap="square" rtlCol="0">
            <a:spAutoFit/>
          </a:bodyPr>
          <a:lstStyle/>
          <a:p>
            <a:r>
              <a:rPr lang="en-US" sz="3600" b="1" dirty="0"/>
              <a:t>All voters are offered to vote on a </a:t>
            </a:r>
          </a:p>
          <a:p>
            <a:pPr marL="742950" indent="-742950">
              <a:buFont typeface="+mj-lt"/>
              <a:buAutoNum type="arabicPeriod"/>
            </a:pPr>
            <a:r>
              <a:rPr lang="en-US" sz="3600" b="1" dirty="0"/>
              <a:t>Traditional Paper Ballot or </a:t>
            </a:r>
          </a:p>
          <a:p>
            <a:pPr marL="742950" indent="-742950">
              <a:buFont typeface="+mj-lt"/>
              <a:buAutoNum type="arabicPeriod"/>
            </a:pPr>
            <a:r>
              <a:rPr lang="en-US" sz="3600" b="1" dirty="0"/>
              <a:t>Use the Tablet to mark a paper ballot</a:t>
            </a:r>
          </a:p>
        </p:txBody>
      </p:sp>
      <p:sp>
        <p:nvSpPr>
          <p:cNvPr id="3" name="TextBox 2">
            <a:extLst>
              <a:ext uri="{FF2B5EF4-FFF2-40B4-BE49-F238E27FC236}">
                <a16:creationId xmlns:a16="http://schemas.microsoft.com/office/drawing/2014/main" id="{8E7C58E1-9CAB-4285-AE94-8574222D7BBC}"/>
              </a:ext>
            </a:extLst>
          </p:cNvPr>
          <p:cNvSpPr txBox="1"/>
          <p:nvPr/>
        </p:nvSpPr>
        <p:spPr>
          <a:xfrm>
            <a:off x="1157681" y="2598533"/>
            <a:ext cx="9555060" cy="1200329"/>
          </a:xfrm>
          <a:prstGeom prst="rect">
            <a:avLst/>
          </a:prstGeom>
          <a:noFill/>
        </p:spPr>
        <p:txBody>
          <a:bodyPr wrap="square" rtlCol="0">
            <a:spAutoFit/>
          </a:bodyPr>
          <a:lstStyle/>
          <a:p>
            <a:r>
              <a:rPr lang="en-US" dirty="0"/>
              <a:t>The Tablet has accessibility features that allow a voter with a disability to vote independently and privately. There is also a Spanish ballot on the Tablet.</a:t>
            </a:r>
          </a:p>
          <a:p>
            <a:endParaRPr lang="en-US" dirty="0"/>
          </a:p>
          <a:p>
            <a:r>
              <a:rPr lang="en-US" dirty="0"/>
              <a:t>Curbside voting is also available at all voting locations. </a:t>
            </a:r>
          </a:p>
        </p:txBody>
      </p:sp>
      <p:pic>
        <p:nvPicPr>
          <p:cNvPr id="5" name="Picture 4">
            <a:extLst>
              <a:ext uri="{FF2B5EF4-FFF2-40B4-BE49-F238E27FC236}">
                <a16:creationId xmlns:a16="http://schemas.microsoft.com/office/drawing/2014/main" id="{4D41AB9E-5EBA-49DE-9C2A-621858D91CB2}"/>
              </a:ext>
            </a:extLst>
          </p:cNvPr>
          <p:cNvPicPr>
            <a:picLocks noChangeAspect="1"/>
          </p:cNvPicPr>
          <p:nvPr/>
        </p:nvPicPr>
        <p:blipFill>
          <a:blip r:embed="rId2"/>
          <a:srcRect/>
          <a:stretch/>
        </p:blipFill>
        <p:spPr>
          <a:xfrm>
            <a:off x="2505582" y="4146953"/>
            <a:ext cx="1336787" cy="1730256"/>
          </a:xfrm>
          <a:prstGeom prst="rect">
            <a:avLst/>
          </a:prstGeom>
          <a:ln>
            <a:solidFill>
              <a:schemeClr val="tx1"/>
            </a:solidFill>
          </a:ln>
        </p:spPr>
      </p:pic>
      <p:pic>
        <p:nvPicPr>
          <p:cNvPr id="7" name="Picture 6">
            <a:extLst>
              <a:ext uri="{FF2B5EF4-FFF2-40B4-BE49-F238E27FC236}">
                <a16:creationId xmlns:a16="http://schemas.microsoft.com/office/drawing/2014/main" id="{01095BEC-5099-432D-9644-387A433B9431}"/>
              </a:ext>
            </a:extLst>
          </p:cNvPr>
          <p:cNvPicPr>
            <a:picLocks noChangeAspect="1"/>
          </p:cNvPicPr>
          <p:nvPr/>
        </p:nvPicPr>
        <p:blipFill>
          <a:blip r:embed="rId3"/>
          <a:stretch>
            <a:fillRect/>
          </a:stretch>
        </p:blipFill>
        <p:spPr>
          <a:xfrm>
            <a:off x="1157681" y="3901023"/>
            <a:ext cx="1133072" cy="2295679"/>
          </a:xfrm>
          <a:prstGeom prst="rect">
            <a:avLst/>
          </a:prstGeom>
        </p:spPr>
      </p:pic>
      <p:pic>
        <p:nvPicPr>
          <p:cNvPr id="9" name="Picture 8">
            <a:extLst>
              <a:ext uri="{FF2B5EF4-FFF2-40B4-BE49-F238E27FC236}">
                <a16:creationId xmlns:a16="http://schemas.microsoft.com/office/drawing/2014/main" id="{7EF8F016-C7C6-4947-9B25-F21CAFAE2C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9279" y="4146952"/>
            <a:ext cx="1336787" cy="1728934"/>
          </a:xfrm>
          <a:prstGeom prst="rect">
            <a:avLst/>
          </a:prstGeom>
        </p:spPr>
      </p:pic>
      <p:pic>
        <p:nvPicPr>
          <p:cNvPr id="11" name="Picture 10">
            <a:extLst>
              <a:ext uri="{FF2B5EF4-FFF2-40B4-BE49-F238E27FC236}">
                <a16:creationId xmlns:a16="http://schemas.microsoft.com/office/drawing/2014/main" id="{A9C77CB0-1476-49DA-801B-97BEF950E64C}"/>
              </a:ext>
            </a:extLst>
          </p:cNvPr>
          <p:cNvPicPr>
            <a:picLocks noChangeAspect="1"/>
          </p:cNvPicPr>
          <p:nvPr/>
        </p:nvPicPr>
        <p:blipFill>
          <a:blip r:embed="rId5"/>
          <a:stretch>
            <a:fillRect/>
          </a:stretch>
        </p:blipFill>
        <p:spPr>
          <a:xfrm>
            <a:off x="5558405" y="4227673"/>
            <a:ext cx="1845897" cy="1407516"/>
          </a:xfrm>
          <a:prstGeom prst="rect">
            <a:avLst/>
          </a:prstGeom>
        </p:spPr>
      </p:pic>
      <p:pic>
        <p:nvPicPr>
          <p:cNvPr id="13" name="Picture 12">
            <a:extLst>
              <a:ext uri="{FF2B5EF4-FFF2-40B4-BE49-F238E27FC236}">
                <a16:creationId xmlns:a16="http://schemas.microsoft.com/office/drawing/2014/main" id="{84DF66AE-E921-4FDD-A093-91B154FCF7E6}"/>
              </a:ext>
            </a:extLst>
          </p:cNvPr>
          <p:cNvPicPr/>
          <p:nvPr/>
        </p:nvPicPr>
        <p:blipFill>
          <a:blip r:embed="rId6"/>
          <a:srcRect/>
          <a:stretch/>
        </p:blipFill>
        <p:spPr>
          <a:xfrm>
            <a:off x="7633858" y="4016469"/>
            <a:ext cx="3078883" cy="1829924"/>
          </a:xfrm>
          <a:prstGeom prst="rect">
            <a:avLst/>
          </a:prstGeom>
        </p:spPr>
      </p:pic>
    </p:spTree>
    <p:extLst>
      <p:ext uri="{BB962C8B-B14F-4D97-AF65-F5344CB8AC3E}">
        <p14:creationId xmlns:p14="http://schemas.microsoft.com/office/powerpoint/2010/main" val="337048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FE3B2-D6C1-4218-8DA7-96997F531F88}"/>
              </a:ext>
            </a:extLst>
          </p:cNvPr>
          <p:cNvSpPr>
            <a:spLocks noGrp="1"/>
          </p:cNvSpPr>
          <p:nvPr>
            <p:ph type="title"/>
          </p:nvPr>
        </p:nvSpPr>
        <p:spPr>
          <a:xfrm>
            <a:off x="4974771" y="634946"/>
            <a:ext cx="6574972" cy="1450757"/>
          </a:xfrm>
        </p:spPr>
        <p:txBody>
          <a:bodyPr>
            <a:normAutofit/>
          </a:bodyPr>
          <a:lstStyle/>
          <a:p>
            <a:r>
              <a:rPr lang="en-US" dirty="0">
                <a:latin typeface="Calibri" panose="020F0502020204030204" pitchFamily="34" charset="0"/>
                <a:cs typeface="Calibri" panose="020F0502020204030204" pitchFamily="34" charset="0"/>
              </a:rPr>
              <a:t>Traditional Paper Ballot</a:t>
            </a:r>
          </a:p>
        </p:txBody>
      </p:sp>
      <p:pic>
        <p:nvPicPr>
          <p:cNvPr id="5" name="Content Placeholder 4">
            <a:extLst>
              <a:ext uri="{FF2B5EF4-FFF2-40B4-BE49-F238E27FC236}">
                <a16:creationId xmlns:a16="http://schemas.microsoft.com/office/drawing/2014/main" id="{2E039F93-E097-4AB1-87E2-2BC0A78952E6}"/>
              </a:ext>
            </a:extLst>
          </p:cNvPr>
          <p:cNvPicPr>
            <a:picLocks noChangeAspect="1"/>
          </p:cNvPicPr>
          <p:nvPr/>
        </p:nvPicPr>
        <p:blipFill>
          <a:blip r:embed="rId2"/>
          <a:stretch>
            <a:fillRect/>
          </a:stretch>
        </p:blipFill>
        <p:spPr>
          <a:xfrm>
            <a:off x="1173195" y="640081"/>
            <a:ext cx="2922922" cy="5314406"/>
          </a:xfrm>
          <a:prstGeom prst="rect">
            <a:avLst/>
          </a:prstGeom>
        </p:spPr>
      </p:pic>
      <p:cxnSp>
        <p:nvCxnSpPr>
          <p:cNvPr id="39" name="Straight Connector 38">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8">
            <a:extLst>
              <a:ext uri="{FF2B5EF4-FFF2-40B4-BE49-F238E27FC236}">
                <a16:creationId xmlns:a16="http://schemas.microsoft.com/office/drawing/2014/main" id="{6F2748B1-E271-408B-A132-C2F48FD78B4D}"/>
              </a:ext>
            </a:extLst>
          </p:cNvPr>
          <p:cNvSpPr>
            <a:spLocks noGrp="1"/>
          </p:cNvSpPr>
          <p:nvPr>
            <p:ph idx="1"/>
          </p:nvPr>
        </p:nvSpPr>
        <p:spPr>
          <a:xfrm>
            <a:off x="4974769" y="2198914"/>
            <a:ext cx="6574973" cy="3670180"/>
          </a:xfrm>
        </p:spPr>
        <p:txBody>
          <a:bodyPr>
            <a:normAutofit/>
          </a:bodyPr>
          <a:lstStyle/>
          <a:p>
            <a:r>
              <a:rPr lang="en-US">
                <a:latin typeface="Calibri" panose="020F0502020204030204" pitchFamily="34" charset="0"/>
                <a:cs typeface="Calibri" panose="020F0502020204030204" pitchFamily="34" charset="0"/>
              </a:rPr>
              <a:t>Fill in the oval to the left of your choice.</a:t>
            </a:r>
          </a:p>
          <a:p>
            <a:r>
              <a:rPr lang="en-US">
                <a:latin typeface="Calibri" panose="020F0502020204030204" pitchFamily="34" charset="0"/>
                <a:cs typeface="Calibri" panose="020F0502020204030204" pitchFamily="34" charset="0"/>
              </a:rPr>
              <a:t>For most contests, your choice is ONE but for others, like some city council or school and special districts, you may be able to vote for two, three or four candidates. </a:t>
            </a:r>
          </a:p>
          <a:p>
            <a:r>
              <a:rPr lang="en-US">
                <a:latin typeface="Calibri" panose="020F0502020204030204" pitchFamily="34" charset="0"/>
                <a:cs typeface="Calibri" panose="020F0502020204030204" pitchFamily="34" charset="0"/>
              </a:rPr>
              <a:t>You may vote for fewer candidates than allowed, but if you vote for more candidates than allowed, your vote(s) in that contest will NOT be counted.</a:t>
            </a:r>
          </a:p>
        </p:txBody>
      </p:sp>
      <p:sp>
        <p:nvSpPr>
          <p:cNvPr id="41" name="Rectangle 40">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935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6AC03-42D6-4E05-B61F-F9D54A8AE00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Voting Tips</a:t>
            </a:r>
          </a:p>
        </p:txBody>
      </p:sp>
      <p:sp>
        <p:nvSpPr>
          <p:cNvPr id="3" name="Content Placeholder 2">
            <a:extLst>
              <a:ext uri="{FF2B5EF4-FFF2-40B4-BE49-F238E27FC236}">
                <a16:creationId xmlns:a16="http://schemas.microsoft.com/office/drawing/2014/main" id="{C34E1DA1-BC63-4726-9AE8-D56777B95323}"/>
              </a:ext>
            </a:extLst>
          </p:cNvPr>
          <p:cNvSpPr>
            <a:spLocks noGrp="1"/>
          </p:cNvSpPr>
          <p:nvPr>
            <p:ph idx="1"/>
          </p:nvPr>
        </p:nvSpPr>
        <p:spPr>
          <a:xfrm>
            <a:off x="1164285" y="2062324"/>
            <a:ext cx="7102638" cy="3416300"/>
          </a:xfrm>
        </p:spPr>
        <p:txBody>
          <a:bodyPr>
            <a:normAutofit/>
          </a:bodyPr>
          <a:lstStyle/>
          <a:p>
            <a:r>
              <a:rPr lang="en-US" dirty="0">
                <a:solidFill>
                  <a:schemeClr val="tx1"/>
                </a:solidFill>
                <a:latin typeface="Calibri" panose="020F0502020204030204" pitchFamily="34" charset="0"/>
                <a:cs typeface="Calibri" panose="020F0502020204030204" pitchFamily="34" charset="0"/>
              </a:rPr>
              <a:t>Voting is NOT a test. </a:t>
            </a:r>
          </a:p>
          <a:p>
            <a:r>
              <a:rPr lang="en-US" dirty="0">
                <a:solidFill>
                  <a:schemeClr val="tx1"/>
                </a:solidFill>
                <a:latin typeface="Calibri" panose="020F0502020204030204" pitchFamily="34" charset="0"/>
                <a:cs typeface="Calibri" panose="020F0502020204030204" pitchFamily="34" charset="0"/>
              </a:rPr>
              <a:t>You do not have to vote on every single contest.</a:t>
            </a:r>
          </a:p>
          <a:p>
            <a:r>
              <a:rPr lang="en-US" dirty="0">
                <a:solidFill>
                  <a:schemeClr val="tx1"/>
                </a:solidFill>
                <a:latin typeface="Calibri" panose="020F0502020204030204" pitchFamily="34" charset="0"/>
                <a:cs typeface="Calibri" panose="020F0502020204030204" pitchFamily="34" charset="0"/>
              </a:rPr>
              <a:t>If you make a mistake, you can either get a replacement ballot or clearly correct it on the ballot.  </a:t>
            </a:r>
          </a:p>
          <a:p>
            <a:r>
              <a:rPr lang="en-US" dirty="0">
                <a:solidFill>
                  <a:schemeClr val="tx1"/>
                </a:solidFill>
                <a:latin typeface="Calibri" panose="020F0502020204030204" pitchFamily="34" charset="0"/>
                <a:cs typeface="Calibri" panose="020F0502020204030204" pitchFamily="34" charset="0"/>
              </a:rPr>
              <a:t>To correct your ballot, make a distinct “X” through the mismarked oval, fill in the oval of your preferred choice, and circle your choice. Do not put your initials, name or other identifying marks on the ballot.</a:t>
            </a:r>
          </a:p>
        </p:txBody>
      </p:sp>
      <p:pic>
        <p:nvPicPr>
          <p:cNvPr id="5" name="Picture 4" descr="Diagram&#10;&#10;Description automatically generated">
            <a:extLst>
              <a:ext uri="{FF2B5EF4-FFF2-40B4-BE49-F238E27FC236}">
                <a16:creationId xmlns:a16="http://schemas.microsoft.com/office/drawing/2014/main" id="{CA63FD84-2D56-4FDB-9782-3187315022D0}"/>
              </a:ext>
            </a:extLst>
          </p:cNvPr>
          <p:cNvPicPr>
            <a:picLocks noChangeAspect="1"/>
          </p:cNvPicPr>
          <p:nvPr/>
        </p:nvPicPr>
        <p:blipFill>
          <a:blip r:embed="rId2"/>
          <a:stretch>
            <a:fillRect/>
          </a:stretch>
        </p:blipFill>
        <p:spPr>
          <a:xfrm>
            <a:off x="8640729" y="1837898"/>
            <a:ext cx="2514951" cy="4239217"/>
          </a:xfrm>
          <a:prstGeom prst="rect">
            <a:avLst/>
          </a:prstGeom>
        </p:spPr>
      </p:pic>
    </p:spTree>
    <p:extLst>
      <p:ext uri="{BB962C8B-B14F-4D97-AF65-F5344CB8AC3E}">
        <p14:creationId xmlns:p14="http://schemas.microsoft.com/office/powerpoint/2010/main" val="388753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CBA5DF-1643-4629-81A2-B6591E2A2A2E}"/>
              </a:ext>
            </a:extLst>
          </p:cNvPr>
          <p:cNvSpPr txBox="1">
            <a:spLocks/>
          </p:cNvSpPr>
          <p:nvPr/>
        </p:nvSpPr>
        <p:spPr>
          <a:xfrm>
            <a:off x="1210207" y="420710"/>
            <a:ext cx="8717934" cy="685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800" b="1" spc="-10" noProof="0" dirty="0">
                <a:latin typeface="Calibri" panose="020F0502020204030204" pitchFamily="34" charset="0"/>
                <a:cs typeface="Calibri" panose="020F0502020204030204" pitchFamily="34" charset="0"/>
              </a:rPr>
              <a:t>Tablet – Accessible Voting &amp; Spanish Ballot</a:t>
            </a:r>
            <a:endParaRPr kumimoji="0" lang="en-US" sz="3800" b="1" i="0" u="none" strike="noStrike" kern="1200" cap="none" spc="-10" normalizeH="0" noProof="0" dirty="0">
              <a:ln>
                <a:noFill/>
              </a:ln>
              <a:solidFill>
                <a:schemeClr val="tx1"/>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7221FA5-72DA-4C2C-A01B-32A061732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261" y="1272278"/>
            <a:ext cx="2584992" cy="3948274"/>
          </a:xfrm>
          <a:prstGeom prst="rect">
            <a:avLst/>
          </a:prstGeom>
        </p:spPr>
      </p:pic>
      <p:sp>
        <p:nvSpPr>
          <p:cNvPr id="7" name="TextBox 6">
            <a:extLst>
              <a:ext uri="{FF2B5EF4-FFF2-40B4-BE49-F238E27FC236}">
                <a16:creationId xmlns:a16="http://schemas.microsoft.com/office/drawing/2014/main" id="{AFE9BBA4-65E7-41BD-B6F6-8293F3590AC2}"/>
              </a:ext>
            </a:extLst>
          </p:cNvPr>
          <p:cNvSpPr txBox="1"/>
          <p:nvPr/>
        </p:nvSpPr>
        <p:spPr>
          <a:xfrm>
            <a:off x="1320567" y="1281794"/>
            <a:ext cx="3653330" cy="424731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tablet does not track nor tally votes, it is NOT connected to the internet, and it is NOT connected to the voter database or any other file.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Ballot activation is done by an elections officer. The precinct code will be on the Tablet Activation Card. If the voter requests an accessible ballot, the elections officer will set that up.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Otherwise the voter takes over at the language selection screen and may select an English or Spanish ballot.</a:t>
            </a:r>
          </a:p>
        </p:txBody>
      </p:sp>
      <p:pic>
        <p:nvPicPr>
          <p:cNvPr id="9" name="Picture 8">
            <a:extLst>
              <a:ext uri="{FF2B5EF4-FFF2-40B4-BE49-F238E27FC236}">
                <a16:creationId xmlns:a16="http://schemas.microsoft.com/office/drawing/2014/main" id="{1B6D619E-5A72-47DC-92C4-CB5EF91BA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61305" y="1361114"/>
            <a:ext cx="3001421" cy="3884193"/>
          </a:xfrm>
          <a:prstGeom prst="rect">
            <a:avLst/>
          </a:prstGeom>
          <a:ln>
            <a:solidFill>
              <a:schemeClr val="tx1"/>
            </a:solidFill>
          </a:ln>
        </p:spPr>
      </p:pic>
    </p:spTree>
    <p:extLst>
      <p:ext uri="{BB962C8B-B14F-4D97-AF65-F5344CB8AC3E}">
        <p14:creationId xmlns:p14="http://schemas.microsoft.com/office/powerpoint/2010/main" val="16652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AD96E-AC11-49C2-929F-DDE40C6758B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Line Management</a:t>
            </a:r>
          </a:p>
        </p:txBody>
      </p:sp>
      <p:sp>
        <p:nvSpPr>
          <p:cNvPr id="3" name="Content Placeholder 2">
            <a:extLst>
              <a:ext uri="{FF2B5EF4-FFF2-40B4-BE49-F238E27FC236}">
                <a16:creationId xmlns:a16="http://schemas.microsoft.com/office/drawing/2014/main" id="{4E557611-B31F-4F10-851D-A609CECD4BC7}"/>
              </a:ext>
            </a:extLst>
          </p:cNvPr>
          <p:cNvSpPr>
            <a:spLocks noGrp="1"/>
          </p:cNvSpPr>
          <p:nvPr>
            <p:ph idx="1"/>
          </p:nvPr>
        </p:nvSpPr>
        <p:spPr>
          <a:xfrm>
            <a:off x="1122830" y="2468032"/>
            <a:ext cx="6845513" cy="3416300"/>
          </a:xfrm>
        </p:spPr>
        <p:txBody>
          <a:bodyPr>
            <a:normAutofit/>
          </a:bodyPr>
          <a:lstStyle/>
          <a:p>
            <a:pPr marL="0" indent="0">
              <a:buNone/>
            </a:pPr>
            <a:r>
              <a:rPr lang="en-US" b="1" dirty="0"/>
              <a:t>Wait Time App</a:t>
            </a:r>
          </a:p>
          <a:p>
            <a:pPr marL="0" indent="0">
              <a:buNone/>
            </a:pPr>
            <a:r>
              <a:rPr lang="en-US" dirty="0"/>
              <a:t>Voters will be let in if there is sufficient space. </a:t>
            </a:r>
          </a:p>
          <a:p>
            <a:pPr marL="0" indent="0">
              <a:buNone/>
            </a:pPr>
            <a:r>
              <a:rPr lang="en-US" dirty="0"/>
              <a:t>If not, you will be put into the queue with your cell phone number, email or you can wait in a designated area. </a:t>
            </a:r>
          </a:p>
          <a:p>
            <a:pPr marL="0" indent="0">
              <a:buNone/>
            </a:pPr>
            <a:r>
              <a:rPr lang="en-US" dirty="0"/>
              <a:t>When it is your turn, you will get an alert to come in and vote. </a:t>
            </a:r>
          </a:p>
          <a:p>
            <a:pPr marL="0" indent="0">
              <a:buNone/>
            </a:pPr>
            <a:r>
              <a:rPr lang="en-US" dirty="0"/>
              <a:t>You can check wait times at the different voting locations online at </a:t>
            </a:r>
            <a:r>
              <a:rPr lang="en-US" b="1" dirty="0">
                <a:solidFill>
                  <a:srgbClr val="0070C0"/>
                </a:solidFill>
                <a:hlinkClick r:id="rId2">
                  <a:extLst>
                    <a:ext uri="{A12FA001-AC4F-418D-AE19-62706E023703}">
                      <ahyp:hlinkClr xmlns:ahyp="http://schemas.microsoft.com/office/drawing/2018/hyperlinkcolor" val="tx"/>
                    </a:ext>
                  </a:extLst>
                </a:hlinkClick>
              </a:rPr>
              <a:t>www.votescount.us</a:t>
            </a:r>
            <a:r>
              <a:rPr lang="en-US" b="1" dirty="0">
                <a:solidFill>
                  <a:srgbClr val="0070C0"/>
                </a:solidFill>
              </a:rPr>
              <a:t> </a:t>
            </a:r>
            <a:r>
              <a:rPr lang="en-US" dirty="0"/>
              <a:t>or on the My Santa Cruz County App.</a:t>
            </a:r>
          </a:p>
        </p:txBody>
      </p:sp>
      <p:pic>
        <p:nvPicPr>
          <p:cNvPr id="5" name="Picture 4" descr="Graphical user interface, text, application&#10;&#10;Description automatically generated">
            <a:extLst>
              <a:ext uri="{FF2B5EF4-FFF2-40B4-BE49-F238E27FC236}">
                <a16:creationId xmlns:a16="http://schemas.microsoft.com/office/drawing/2014/main" id="{CC0BA93D-E4B4-42AF-8D05-BC83A34F3C74}"/>
              </a:ext>
            </a:extLst>
          </p:cNvPr>
          <p:cNvPicPr>
            <a:picLocks noChangeAspect="1"/>
          </p:cNvPicPr>
          <p:nvPr/>
        </p:nvPicPr>
        <p:blipFill>
          <a:blip r:embed="rId3"/>
          <a:stretch>
            <a:fillRect/>
          </a:stretch>
        </p:blipFill>
        <p:spPr>
          <a:xfrm>
            <a:off x="8116817" y="2603994"/>
            <a:ext cx="2952353" cy="3144376"/>
          </a:xfrm>
          <a:prstGeom prst="rect">
            <a:avLst/>
          </a:prstGeom>
        </p:spPr>
      </p:pic>
    </p:spTree>
    <p:extLst>
      <p:ext uri="{BB962C8B-B14F-4D97-AF65-F5344CB8AC3E}">
        <p14:creationId xmlns:p14="http://schemas.microsoft.com/office/powerpoint/2010/main" val="279613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05783A-C20A-4048-97FC-D712496E929B}"/>
              </a:ext>
            </a:extLst>
          </p:cNvPr>
          <p:cNvSpPr>
            <a:spLocks noGrp="1"/>
          </p:cNvSpPr>
          <p:nvPr>
            <p:ph type="title"/>
          </p:nvPr>
        </p:nvSpPr>
        <p:spPr>
          <a:xfrm>
            <a:off x="1227589" y="599281"/>
            <a:ext cx="10059519" cy="1088136"/>
          </a:xfrm>
        </p:spPr>
        <p:txBody>
          <a:bodyPr>
            <a:normAutofit fontScale="90000"/>
          </a:bodyPr>
          <a:lstStyle/>
          <a:p>
            <a:r>
              <a:rPr lang="en-US" dirty="0">
                <a:latin typeface="Calibri" panose="020F0502020204030204" pitchFamily="34" charset="0"/>
                <a:cs typeface="Calibri" panose="020F0502020204030204" pitchFamily="34" charset="0"/>
              </a:rPr>
              <a:t>Yes, you can still return your ballot by mail!</a:t>
            </a:r>
          </a:p>
        </p:txBody>
      </p:sp>
      <p:sp>
        <p:nvSpPr>
          <p:cNvPr id="6" name="Content Placeholder 5">
            <a:extLst>
              <a:ext uri="{FF2B5EF4-FFF2-40B4-BE49-F238E27FC236}">
                <a16:creationId xmlns:a16="http://schemas.microsoft.com/office/drawing/2014/main" id="{696978BA-F4B8-48C1-832C-E8912187C077}"/>
              </a:ext>
            </a:extLst>
          </p:cNvPr>
          <p:cNvSpPr>
            <a:spLocks noGrp="1"/>
          </p:cNvSpPr>
          <p:nvPr>
            <p:ph idx="1"/>
          </p:nvPr>
        </p:nvSpPr>
        <p:spPr>
          <a:xfrm>
            <a:off x="5430473" y="2450592"/>
            <a:ext cx="5420407" cy="2926751"/>
          </a:xfrm>
        </p:spPr>
        <p:txBody>
          <a:bodyPr>
            <a:normAutofit/>
          </a:bodyPr>
          <a:lstStyle/>
          <a:p>
            <a:pPr>
              <a:lnSpc>
                <a:spcPct val="108000"/>
              </a:lnSpc>
            </a:pPr>
            <a:r>
              <a:rPr lang="en-US" dirty="0">
                <a:latin typeface="Calibri" panose="020F0502020204030204" pitchFamily="34" charset="0"/>
                <a:cs typeface="Calibri" panose="020F0502020204030204" pitchFamily="34" charset="0"/>
              </a:rPr>
              <a:t>At this point, if you mail your ballot, walk it into the post office and have it postmarked!</a:t>
            </a:r>
          </a:p>
          <a:p>
            <a:pPr>
              <a:lnSpc>
                <a:spcPct val="108000"/>
              </a:lnSpc>
            </a:pPr>
            <a:r>
              <a:rPr lang="en-US" dirty="0">
                <a:latin typeface="Calibri" panose="020F0502020204030204" pitchFamily="34" charset="0"/>
                <a:cs typeface="Calibri" panose="020F0502020204030204" pitchFamily="34" charset="0"/>
              </a:rPr>
              <a:t>Ballots postmarked on or before November 3 and received by the elections official by November 20 will be considered received on time and will be counted if the voter is eligible to vote. </a:t>
            </a:r>
          </a:p>
          <a:p>
            <a:pPr>
              <a:lnSpc>
                <a:spcPct val="108000"/>
              </a:lnSpc>
            </a:pPr>
            <a:r>
              <a:rPr lang="en-US" dirty="0">
                <a:latin typeface="Calibri" panose="020F0502020204030204" pitchFamily="34" charset="0"/>
                <a:cs typeface="Calibri" panose="020F0502020204030204" pitchFamily="34" charset="0"/>
              </a:rPr>
              <a:t>Postage is paid!</a:t>
            </a:r>
          </a:p>
        </p:txBody>
      </p:sp>
      <p:pic>
        <p:nvPicPr>
          <p:cNvPr id="8" name="Picture 7">
            <a:extLst>
              <a:ext uri="{FF2B5EF4-FFF2-40B4-BE49-F238E27FC236}">
                <a16:creationId xmlns:a16="http://schemas.microsoft.com/office/drawing/2014/main" id="{60934AC5-56AE-4F92-ADE0-7E36C40DF997}"/>
              </a:ext>
            </a:extLst>
          </p:cNvPr>
          <p:cNvPicPr>
            <a:picLocks noChangeAspect="1"/>
          </p:cNvPicPr>
          <p:nvPr/>
        </p:nvPicPr>
        <p:blipFill>
          <a:blip r:embed="rId2"/>
          <a:srcRect/>
          <a:stretch/>
        </p:blipFill>
        <p:spPr>
          <a:xfrm rot="5400000">
            <a:off x="1047506" y="2557803"/>
            <a:ext cx="3877794" cy="2908345"/>
          </a:xfrm>
          <a:prstGeom prst="rect">
            <a:avLst/>
          </a:prstGeom>
        </p:spPr>
      </p:pic>
    </p:spTree>
    <p:extLst>
      <p:ext uri="{BB962C8B-B14F-4D97-AF65-F5344CB8AC3E}">
        <p14:creationId xmlns:p14="http://schemas.microsoft.com/office/powerpoint/2010/main" val="167491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457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5A910BD-A45D-4C9D-AAC1-BED67D794FC0}"/>
              </a:ext>
            </a:extLst>
          </p:cNvPr>
          <p:cNvPicPr>
            <a:picLocks noGrp="1" noChangeAspect="1"/>
          </p:cNvPicPr>
          <p:nvPr>
            <p:ph idx="1"/>
          </p:nvPr>
        </p:nvPicPr>
        <p:blipFill>
          <a:blip r:embed="rId2"/>
          <a:stretch>
            <a:fillRect/>
          </a:stretch>
        </p:blipFill>
        <p:spPr>
          <a:xfrm>
            <a:off x="2175793" y="801793"/>
            <a:ext cx="7834825" cy="5249332"/>
          </a:xfrm>
          <a:prstGeom prst="rect">
            <a:avLst/>
          </a:prstGeom>
        </p:spPr>
      </p:pic>
    </p:spTree>
    <p:extLst>
      <p:ext uri="{BB962C8B-B14F-4D97-AF65-F5344CB8AC3E}">
        <p14:creationId xmlns:p14="http://schemas.microsoft.com/office/powerpoint/2010/main" val="18602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3576-5F23-4579-B242-CF1BEAEEFABE}"/>
              </a:ext>
            </a:extLst>
          </p:cNvPr>
          <p:cNvSpPr>
            <a:spLocks noGrp="1"/>
          </p:cNvSpPr>
          <p:nvPr>
            <p:ph type="title"/>
          </p:nvPr>
        </p:nvSpPr>
        <p:spPr>
          <a:xfrm>
            <a:off x="970396" y="921761"/>
            <a:ext cx="10631577" cy="706964"/>
          </a:xfrm>
        </p:spPr>
        <p:txBody>
          <a:bodyPr>
            <a:normAutofit fontScale="90000"/>
          </a:bodyPr>
          <a:lstStyle/>
          <a:p>
            <a:r>
              <a:rPr lang="en-US" dirty="0">
                <a:solidFill>
                  <a:srgbClr val="FFFFFF"/>
                </a:solidFill>
              </a:rPr>
              <a:t>What to expect at in-person voting locations</a:t>
            </a:r>
            <a:br>
              <a:rPr lang="en-US" dirty="0">
                <a:solidFill>
                  <a:srgbClr val="FFFFFF"/>
                </a:solidFill>
              </a:rPr>
            </a:br>
            <a:r>
              <a:rPr lang="en-US" sz="4400" dirty="0">
                <a:solidFill>
                  <a:schemeClr val="tx1"/>
                </a:solidFill>
                <a:latin typeface="+mn-lt"/>
              </a:rPr>
              <a:t>Dropping off your voted ballot at a voting location</a:t>
            </a:r>
          </a:p>
        </p:txBody>
      </p:sp>
      <p:sp>
        <p:nvSpPr>
          <p:cNvPr id="3" name="Content Placeholder 2">
            <a:extLst>
              <a:ext uri="{FF2B5EF4-FFF2-40B4-BE49-F238E27FC236}">
                <a16:creationId xmlns:a16="http://schemas.microsoft.com/office/drawing/2014/main" id="{189D77EA-909C-4AE2-9B81-2955F1D148A2}"/>
              </a:ext>
            </a:extLst>
          </p:cNvPr>
          <p:cNvSpPr>
            <a:spLocks noGrp="1"/>
          </p:cNvSpPr>
          <p:nvPr>
            <p:ph sz="half" idx="1"/>
          </p:nvPr>
        </p:nvSpPr>
        <p:spPr>
          <a:xfrm>
            <a:off x="970396" y="2385386"/>
            <a:ext cx="4825158" cy="3416301"/>
          </a:xfrm>
        </p:spPr>
        <p:txBody>
          <a:bodyPr>
            <a:normAutofit fontScale="70000" lnSpcReduction="20000"/>
          </a:bodyPr>
          <a:lstStyle/>
          <a:p>
            <a:pPr marL="457200" indent="-457200">
              <a:lnSpc>
                <a:spcPct val="120000"/>
              </a:lnSpc>
              <a:buClr>
                <a:schemeClr val="accent2"/>
              </a:buClr>
              <a:buFont typeface="+mj-lt"/>
              <a:buAutoNum type="arabicPeriod"/>
            </a:pPr>
            <a:r>
              <a:rPr lang="en-US" dirty="0">
                <a:solidFill>
                  <a:schemeClr val="tx1"/>
                </a:solidFill>
                <a:latin typeface="Calibri" panose="020F0502020204030204" pitchFamily="34" charset="0"/>
                <a:cs typeface="Calibri" panose="020F0502020204030204" pitchFamily="34" charset="0"/>
              </a:rPr>
              <a:t>We will have tents outside and a mobile ballot drop box staffed by two people. </a:t>
            </a:r>
          </a:p>
          <a:p>
            <a:pPr marL="457200" indent="-457200">
              <a:lnSpc>
                <a:spcPct val="120000"/>
              </a:lnSpc>
              <a:buClr>
                <a:schemeClr val="accent2"/>
              </a:buClr>
              <a:buFont typeface="+mj-lt"/>
              <a:buAutoNum type="arabicPeriod"/>
            </a:pPr>
            <a:r>
              <a:rPr lang="en-US" dirty="0">
                <a:solidFill>
                  <a:schemeClr val="tx1"/>
                </a:solidFill>
                <a:latin typeface="Calibri" panose="020F0502020204030204" pitchFamily="34" charset="0"/>
                <a:cs typeface="Calibri" panose="020F0502020204030204" pitchFamily="34" charset="0"/>
              </a:rPr>
              <a:t>You may be able to drive up and drop off your voted ballot, or you may have to park your car and walk up. </a:t>
            </a:r>
          </a:p>
          <a:p>
            <a:pPr marL="457200" indent="-457200">
              <a:lnSpc>
                <a:spcPct val="120000"/>
              </a:lnSpc>
              <a:buClr>
                <a:schemeClr val="accent2"/>
              </a:buClr>
              <a:buFont typeface="+mj-lt"/>
              <a:buAutoNum type="arabicPeriod"/>
            </a:pPr>
            <a:r>
              <a:rPr lang="en-US" dirty="0">
                <a:solidFill>
                  <a:schemeClr val="tx1"/>
                </a:solidFill>
                <a:latin typeface="Calibri" panose="020F0502020204030204" pitchFamily="34" charset="0"/>
                <a:cs typeface="Calibri" panose="020F0502020204030204" pitchFamily="34" charset="0"/>
              </a:rPr>
              <a:t>The elections clerk will ask you if it is your ballot and if you signed it.</a:t>
            </a:r>
          </a:p>
          <a:p>
            <a:pPr marL="457200" indent="-457200">
              <a:lnSpc>
                <a:spcPct val="120000"/>
              </a:lnSpc>
              <a:buClr>
                <a:schemeClr val="accent2"/>
              </a:buClr>
              <a:buFont typeface="+mj-lt"/>
              <a:buAutoNum type="arabicPeriod"/>
            </a:pPr>
            <a:r>
              <a:rPr lang="en-US" dirty="0">
                <a:solidFill>
                  <a:schemeClr val="tx1"/>
                </a:solidFill>
                <a:latin typeface="Calibri" panose="020F0502020204030204" pitchFamily="34" charset="0"/>
                <a:cs typeface="Calibri" panose="020F0502020204030204" pitchFamily="34" charset="0"/>
              </a:rPr>
              <a:t>If so, you may deposit it into the box. </a:t>
            </a:r>
          </a:p>
          <a:p>
            <a:pPr marL="457200" indent="-457200">
              <a:lnSpc>
                <a:spcPct val="120000"/>
              </a:lnSpc>
              <a:buClr>
                <a:schemeClr val="accent2"/>
              </a:buClr>
              <a:buFont typeface="+mj-lt"/>
              <a:buAutoNum type="arabicPeriod"/>
            </a:pPr>
            <a:r>
              <a:rPr lang="en-US" dirty="0">
                <a:solidFill>
                  <a:schemeClr val="tx1"/>
                </a:solidFill>
                <a:latin typeface="Calibri" panose="020F0502020204030204" pitchFamily="34" charset="0"/>
                <a:cs typeface="Calibri" panose="020F0502020204030204" pitchFamily="34" charset="0"/>
              </a:rPr>
              <a:t>If you are not sure if you signed it, the elections clerk will ask you to pull the tab and sign the ballot envelope before you deposit the ballot. </a:t>
            </a:r>
          </a:p>
        </p:txBody>
      </p:sp>
      <p:sp>
        <p:nvSpPr>
          <p:cNvPr id="4" name="Content Placeholder 3">
            <a:extLst>
              <a:ext uri="{FF2B5EF4-FFF2-40B4-BE49-F238E27FC236}">
                <a16:creationId xmlns:a16="http://schemas.microsoft.com/office/drawing/2014/main" id="{0DF02FBC-8B2C-4706-89C3-2969AB56C0D7}"/>
              </a:ext>
            </a:extLst>
          </p:cNvPr>
          <p:cNvSpPr>
            <a:spLocks noGrp="1"/>
          </p:cNvSpPr>
          <p:nvPr>
            <p:ph sz="half" idx="2"/>
          </p:nvPr>
        </p:nvSpPr>
        <p:spPr>
          <a:xfrm>
            <a:off x="6208711" y="2385386"/>
            <a:ext cx="4825159" cy="3117792"/>
          </a:xfrm>
        </p:spPr>
        <p:txBody>
          <a:bodyPr>
            <a:normAutofit fontScale="70000" lnSpcReduction="20000"/>
          </a:bodyPr>
          <a:lstStyle/>
          <a:p>
            <a:pPr marL="457200" indent="-457200">
              <a:lnSpc>
                <a:spcPct val="120000"/>
              </a:lnSpc>
              <a:buClr>
                <a:schemeClr val="accent2">
                  <a:lumMod val="75000"/>
                </a:schemeClr>
              </a:buClr>
              <a:buFont typeface="+mj-lt"/>
              <a:buAutoNum type="arabicPeriod" startAt="6"/>
            </a:pPr>
            <a:r>
              <a:rPr lang="en-US" dirty="0">
                <a:solidFill>
                  <a:schemeClr val="tx1"/>
                </a:solidFill>
                <a:latin typeface="Calibri" panose="020F0502020204030204" pitchFamily="34" charset="0"/>
                <a:cs typeface="Calibri" panose="020F0502020204030204" pitchFamily="34" charset="0"/>
              </a:rPr>
              <a:t>If you are returning the ballot for someone else, the elections clerk will ask you to print your name, sign your name, and write your relationship to the voter in the space provided on the ballot envelope before depositing it into the ballot box. </a:t>
            </a:r>
          </a:p>
        </p:txBody>
      </p:sp>
      <p:pic>
        <p:nvPicPr>
          <p:cNvPr id="8" name="Picture 7" descr="Logo, company name&#10;&#10;Description automatically generated">
            <a:extLst>
              <a:ext uri="{FF2B5EF4-FFF2-40B4-BE49-F238E27FC236}">
                <a16:creationId xmlns:a16="http://schemas.microsoft.com/office/drawing/2014/main" id="{5A2E79FD-352D-4C69-A22C-7462B8276041}"/>
              </a:ext>
            </a:extLst>
          </p:cNvPr>
          <p:cNvPicPr>
            <a:picLocks noChangeAspect="1"/>
          </p:cNvPicPr>
          <p:nvPr/>
        </p:nvPicPr>
        <p:blipFill>
          <a:blip r:embed="rId2"/>
          <a:stretch>
            <a:fillRect/>
          </a:stretch>
        </p:blipFill>
        <p:spPr>
          <a:xfrm>
            <a:off x="9220483" y="4366470"/>
            <a:ext cx="1863456" cy="1136708"/>
          </a:xfrm>
          <a:prstGeom prst="rect">
            <a:avLst/>
          </a:prstGeom>
        </p:spPr>
      </p:pic>
      <p:pic>
        <p:nvPicPr>
          <p:cNvPr id="6" name="Picture 3">
            <a:extLst>
              <a:ext uri="{FF2B5EF4-FFF2-40B4-BE49-F238E27FC236}">
                <a16:creationId xmlns:a16="http://schemas.microsoft.com/office/drawing/2014/main" id="{A1C9085A-4792-4975-AE80-9179905D6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035" y="3904899"/>
            <a:ext cx="1465486" cy="226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358" y="809876"/>
            <a:ext cx="8761413" cy="706964"/>
          </a:xfrm>
        </p:spPr>
        <p:txBody>
          <a:bodyPr>
            <a:normAutofit fontScale="90000"/>
          </a:bodyPr>
          <a:lstStyle/>
          <a:p>
            <a:r>
              <a:rPr lang="en-US" sz="5400" dirty="0">
                <a:latin typeface="Calibri" panose="020F0502020204030204" pitchFamily="34" charset="0"/>
                <a:cs typeface="Calibri" panose="020F0502020204030204" pitchFamily="34" charset="0"/>
              </a:rPr>
              <a:t>How’s ballot tracking working?</a:t>
            </a:r>
          </a:p>
        </p:txBody>
      </p:sp>
      <p:sp>
        <p:nvSpPr>
          <p:cNvPr id="3" name="Content Placeholder 2"/>
          <p:cNvSpPr>
            <a:spLocks noGrp="1"/>
          </p:cNvSpPr>
          <p:nvPr>
            <p:ph idx="1"/>
          </p:nvPr>
        </p:nvSpPr>
        <p:spPr>
          <a:xfrm>
            <a:off x="1031870" y="2038256"/>
            <a:ext cx="8825659" cy="3974915"/>
          </a:xfrm>
        </p:spPr>
        <p:txBody>
          <a:bodyPr>
            <a:normAutofit/>
          </a:bodyPr>
          <a:lstStyle/>
          <a:p>
            <a:r>
              <a:rPr lang="en-US" dirty="0">
                <a:latin typeface="Calibri" panose="020F0502020204030204" pitchFamily="34" charset="0"/>
                <a:cs typeface="Calibri" panose="020F0502020204030204" pitchFamily="34" charset="0"/>
              </a:rPr>
              <a:t>Voters love tracking their ballots. </a:t>
            </a:r>
          </a:p>
          <a:p>
            <a:r>
              <a:rPr lang="en-US" dirty="0">
                <a:latin typeface="Calibri" panose="020F0502020204030204" pitchFamily="34" charset="0"/>
                <a:cs typeface="Calibri" panose="020F0502020204030204" pitchFamily="34" charset="0"/>
              </a:rPr>
              <a:t>Alerts are not happening in real time.</a:t>
            </a:r>
          </a:p>
          <a:p>
            <a:r>
              <a:rPr lang="en-US" dirty="0">
                <a:latin typeface="Calibri" panose="020F0502020204030204" pitchFamily="34" charset="0"/>
                <a:cs typeface="Calibri" panose="020F0502020204030204" pitchFamily="34" charset="0"/>
              </a:rPr>
              <a:t>It sometimes takes us 48 hours to get your ballot in our office and have your voter record tagged so you get an alert that your ballot was received. </a:t>
            </a:r>
          </a:p>
          <a:p>
            <a:r>
              <a:rPr lang="en-US" dirty="0">
                <a:latin typeface="Calibri" panose="020F0502020204030204" pitchFamily="34" charset="0"/>
                <a:cs typeface="Calibri" panose="020F0502020204030204" pitchFamily="34" charset="0"/>
              </a:rPr>
              <a:t>You can still sign up at </a:t>
            </a:r>
            <a:r>
              <a:rPr lang="en-US" dirty="0">
                <a:latin typeface="Calibri" panose="020F0502020204030204" pitchFamily="34" charset="0"/>
                <a:cs typeface="Calibri" panose="020F0502020204030204" pitchFamily="34" charset="0"/>
                <a:hlinkClick r:id="rId2"/>
              </a:rPr>
              <a:t>www.wheresmyballot.sos.ca.gov</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Good thing is it will alert voters when we challenge their ballot due to signature not comparing. </a:t>
            </a:r>
          </a:p>
          <a:p>
            <a:r>
              <a:rPr lang="en-US" dirty="0">
                <a:latin typeface="Calibri" panose="020F0502020204030204" pitchFamily="34" charset="0"/>
                <a:cs typeface="Calibri" panose="020F0502020204030204" pitchFamily="34" charset="0"/>
              </a:rPr>
              <a:t>Voters want to know that their ballot was counted. Alert says it will be counted. That’s because once the ballot is extracted from the envelope, we can not longer trace it back to an individual voter because it’s a secret ballot.</a:t>
            </a:r>
          </a:p>
          <a:p>
            <a:pPr marL="0" indent="0">
              <a:buNone/>
            </a:pPr>
            <a:endParaRPr lang="en-US" dirty="0">
              <a:latin typeface="Calibri" panose="020F0502020204030204" pitchFamily="34" charset="0"/>
              <a:cs typeface="Calibri" panose="020F0502020204030204" pitchFamily="34" charset="0"/>
            </a:endParaRPr>
          </a:p>
        </p:txBody>
      </p:sp>
      <p:pic>
        <p:nvPicPr>
          <p:cNvPr id="5" name="Picture 4" descr="wheresmyballot.sos.ca.gov&#10;&#10;Description automatically generated">
            <a:extLst>
              <a:ext uri="{FF2B5EF4-FFF2-40B4-BE49-F238E27FC236}">
                <a16:creationId xmlns:a16="http://schemas.microsoft.com/office/drawing/2014/main" id="{10CF90FE-E7C3-4C13-810A-F90C4657AE0D}"/>
              </a:ext>
            </a:extLst>
          </p:cNvPr>
          <p:cNvPicPr>
            <a:picLocks noChangeAspect="1"/>
          </p:cNvPicPr>
          <p:nvPr/>
        </p:nvPicPr>
        <p:blipFill>
          <a:blip r:embed="rId3"/>
          <a:stretch>
            <a:fillRect/>
          </a:stretch>
        </p:blipFill>
        <p:spPr>
          <a:xfrm>
            <a:off x="9247112" y="289588"/>
            <a:ext cx="2032530" cy="2032530"/>
          </a:xfrm>
          <a:prstGeom prst="rect">
            <a:avLst/>
          </a:prstGeom>
        </p:spPr>
      </p:pic>
    </p:spTree>
    <p:extLst>
      <p:ext uri="{BB962C8B-B14F-4D97-AF65-F5344CB8AC3E}">
        <p14:creationId xmlns:p14="http://schemas.microsoft.com/office/powerpoint/2010/main" val="33274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4549775"/>
            <a:ext cx="10909300" cy="1058863"/>
          </a:xfrm>
        </p:spPr>
        <p:txBody>
          <a:bodyPr vert="horz" lIns="91440" tIns="45720" rIns="91440" bIns="45720" rtlCol="0" anchor="b">
            <a:normAutofit/>
          </a:bodyPr>
          <a:lstStyle/>
          <a:p>
            <a:r>
              <a:rPr lang="en-US" sz="4000" dirty="0" err="1">
                <a:solidFill>
                  <a:schemeClr val="tx1">
                    <a:lumMod val="85000"/>
                    <a:lumOff val="15000"/>
                  </a:schemeClr>
                </a:solidFill>
                <a:latin typeface="+mn-lt"/>
              </a:rPr>
              <a:t>VoteMobile</a:t>
            </a:r>
            <a:r>
              <a:rPr lang="en-US" sz="4000" dirty="0">
                <a:solidFill>
                  <a:schemeClr val="tx1">
                    <a:lumMod val="85000"/>
                    <a:lumOff val="15000"/>
                  </a:schemeClr>
                </a:solidFill>
                <a:latin typeface="+mn-lt"/>
              </a:rPr>
              <a:t> – can go anywhere </a:t>
            </a:r>
          </a:p>
        </p:txBody>
      </p:sp>
      <p:pic>
        <p:nvPicPr>
          <p:cNvPr id="4" name="Content Placeholder 3">
            <a:extLst>
              <a:ext uri="{FF2B5EF4-FFF2-40B4-BE49-F238E27FC236}">
                <a16:creationId xmlns:a16="http://schemas.microsoft.com/office/drawing/2014/main" id="{D4989F51-044E-43FE-BFB3-D65EC521499D}"/>
              </a:ext>
            </a:extLst>
          </p:cNvPr>
          <p:cNvPicPr>
            <a:picLocks noGrp="1" noChangeAspect="1"/>
          </p:cNvPicPr>
          <p:nvPr>
            <p:ph idx="4294967295"/>
          </p:nvPr>
        </p:nvPicPr>
        <p:blipFill>
          <a:blip r:embed="rId2"/>
          <a:stretch/>
        </p:blipFill>
        <p:spPr>
          <a:xfrm>
            <a:off x="6515770" y="639191"/>
            <a:ext cx="4803775" cy="3603625"/>
          </a:xfrm>
          <a:prstGeom prst="rect">
            <a:avLst/>
          </a:prstGeom>
        </p:spPr>
      </p:pic>
      <p:pic>
        <p:nvPicPr>
          <p:cNvPr id="7" name="Picture 6" descr="A truck is parked in front of a building&#10;&#10;Description automatically generated">
            <a:extLst>
              <a:ext uri="{FF2B5EF4-FFF2-40B4-BE49-F238E27FC236}">
                <a16:creationId xmlns:a16="http://schemas.microsoft.com/office/drawing/2014/main" id="{ED42617D-19BB-49D2-984F-E32CEB1AB022}"/>
              </a:ext>
            </a:extLst>
          </p:cNvPr>
          <p:cNvPicPr>
            <a:picLocks noChangeAspect="1"/>
          </p:cNvPicPr>
          <p:nvPr/>
        </p:nvPicPr>
        <p:blipFill>
          <a:blip r:embed="rId3"/>
          <a:stretch>
            <a:fillRect/>
          </a:stretch>
        </p:blipFill>
        <p:spPr>
          <a:xfrm>
            <a:off x="963461" y="640080"/>
            <a:ext cx="4803648" cy="3602736"/>
          </a:xfrm>
          <a:prstGeom prst="rect">
            <a:avLst/>
          </a:prstGeom>
        </p:spPr>
      </p:pic>
      <p:sp>
        <p:nvSpPr>
          <p:cNvPr id="8" name="TextBox 7">
            <a:extLst>
              <a:ext uri="{FF2B5EF4-FFF2-40B4-BE49-F238E27FC236}">
                <a16:creationId xmlns:a16="http://schemas.microsoft.com/office/drawing/2014/main" id="{F1D69B53-0C29-4F35-B83A-816A6B894712}"/>
              </a:ext>
            </a:extLst>
          </p:cNvPr>
          <p:cNvSpPr txBox="1"/>
          <p:nvPr/>
        </p:nvSpPr>
        <p:spPr>
          <a:xfrm>
            <a:off x="6820250" y="4549775"/>
            <a:ext cx="4571820" cy="1615827"/>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dirty="0"/>
              <a:t>Friday. Oct. 30: 3pm to 5pm, Starlight Children's Center, 360 Arthur Rd., Watsonville CA 95076</a:t>
            </a:r>
          </a:p>
          <a:p>
            <a:pPr marL="171450" indent="-171450">
              <a:spcAft>
                <a:spcPts val="600"/>
              </a:spcAft>
              <a:buFont typeface="Arial" panose="020B0604020202020204" pitchFamily="34" charset="0"/>
              <a:buChar char="•"/>
            </a:pPr>
            <a:r>
              <a:rPr lang="en-US" sz="1200" dirty="0"/>
              <a:t>Saturday, Oct. 31: 9am to 12pm, CT English, 23800 Summit Rd., Los Gatos and we hope to be at Lakeside Elementary from 2 to 5pm.</a:t>
            </a:r>
          </a:p>
          <a:p>
            <a:pPr marL="171450" indent="-171450">
              <a:spcAft>
                <a:spcPts val="600"/>
              </a:spcAft>
              <a:buFont typeface="Arial" panose="020B0604020202020204" pitchFamily="34" charset="0"/>
              <a:buChar char="•"/>
            </a:pPr>
            <a:r>
              <a:rPr lang="en-US" sz="1200" dirty="0"/>
              <a:t>Sunday, Nov. 1: 9am to 1pm, Davenport</a:t>
            </a:r>
          </a:p>
          <a:p>
            <a:pPr marL="171450" indent="-171450">
              <a:spcAft>
                <a:spcPts val="600"/>
              </a:spcAft>
              <a:buFont typeface="Arial" panose="020B0604020202020204" pitchFamily="34" charset="0"/>
              <a:buChar char="•"/>
            </a:pPr>
            <a:r>
              <a:rPr lang="en-US" sz="1200" dirty="0"/>
              <a:t>Monday, Nov. 2: Nothing scheduled yet. Tuesday, Nov. 3: Hold for greatest need in the county.</a:t>
            </a:r>
          </a:p>
        </p:txBody>
      </p:sp>
    </p:spTree>
    <p:extLst>
      <p:ext uri="{BB962C8B-B14F-4D97-AF65-F5344CB8AC3E}">
        <p14:creationId xmlns:p14="http://schemas.microsoft.com/office/powerpoint/2010/main" val="2127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90E6-2714-4EF0-AC86-55EDF29AE834}"/>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sz="4400" b="0" i="0" dirty="0">
                <a:latin typeface="+mn-lt"/>
              </a:rPr>
              <a:t>Remote Accessible Vote-by-Mail Ballot - RAVBM</a:t>
            </a:r>
          </a:p>
        </p:txBody>
      </p:sp>
      <p:sp>
        <p:nvSpPr>
          <p:cNvPr id="6" name="TextBox 5">
            <a:extLst>
              <a:ext uri="{FF2B5EF4-FFF2-40B4-BE49-F238E27FC236}">
                <a16:creationId xmlns:a16="http://schemas.microsoft.com/office/drawing/2014/main" id="{44A6F182-F02A-4703-B1F2-42C45B30F3D6}"/>
              </a:ext>
            </a:extLst>
          </p:cNvPr>
          <p:cNvSpPr txBox="1"/>
          <p:nvPr/>
        </p:nvSpPr>
        <p:spPr>
          <a:xfrm>
            <a:off x="1097279" y="1845734"/>
            <a:ext cx="6454987" cy="4023360"/>
          </a:xfrm>
          <a:prstGeom prst="rect">
            <a:avLst/>
          </a:prstGeom>
        </p:spPr>
        <p:txBody>
          <a:bodyPr vert="horz" lIns="0" tIns="45720" rIns="0" bIns="45720" rtlCol="0">
            <a:normAutofit/>
          </a:bodyPr>
          <a:lstStyle/>
          <a:p>
            <a:pPr marL="285750" indent="-285750">
              <a:lnSpc>
                <a:spcPct val="90000"/>
              </a:lnSpc>
              <a:spcAft>
                <a:spcPts val="1200"/>
              </a:spcAft>
              <a:buClr>
                <a:schemeClr val="accent1"/>
              </a:buClr>
              <a:buSzPct val="80000"/>
              <a:buFont typeface="Wingdings" panose="05000000000000000000" pitchFamily="2" charset="2"/>
              <a:buChar char="§"/>
            </a:pPr>
            <a:r>
              <a:rPr lang="en-US" dirty="0">
                <a:solidFill>
                  <a:schemeClr val="tx1">
                    <a:lumMod val="75000"/>
                    <a:lumOff val="25000"/>
                  </a:schemeClr>
                </a:solidFill>
              </a:rPr>
              <a:t>We can email you a ballot if you sign up by October 27: form is online at </a:t>
            </a:r>
            <a:r>
              <a:rPr lang="en-US" b="1" dirty="0">
                <a:solidFill>
                  <a:schemeClr val="tx1">
                    <a:lumMod val="75000"/>
                    <a:lumOff val="25000"/>
                  </a:schemeClr>
                </a:solidFill>
                <a:hlinkClick r:id="rId2">
                  <a:extLst>
                    <a:ext uri="{A12FA001-AC4F-418D-AE19-62706E023703}">
                      <ahyp:hlinkClr xmlns:ahyp="http://schemas.microsoft.com/office/drawing/2018/hyperlinkcolor" val="tx"/>
                    </a:ext>
                  </a:extLst>
                </a:hlinkClick>
              </a:rPr>
              <a:t>www.votescount.us</a:t>
            </a:r>
            <a:r>
              <a:rPr lang="en-US" b="1" dirty="0">
                <a:solidFill>
                  <a:schemeClr val="tx1">
                    <a:lumMod val="75000"/>
                    <a:lumOff val="25000"/>
                  </a:schemeClr>
                </a:solidFill>
              </a:rPr>
              <a:t> </a:t>
            </a:r>
            <a:r>
              <a:rPr lang="en-US" dirty="0">
                <a:solidFill>
                  <a:schemeClr val="tx1">
                    <a:lumMod val="75000"/>
                    <a:lumOff val="25000"/>
                  </a:schemeClr>
                </a:solidFill>
              </a:rPr>
              <a:t>or call us at 831-454-2060. </a:t>
            </a:r>
          </a:p>
          <a:p>
            <a:pPr marL="285750" indent="-285750">
              <a:lnSpc>
                <a:spcPct val="90000"/>
              </a:lnSpc>
              <a:spcAft>
                <a:spcPts val="1200"/>
              </a:spcAft>
              <a:buClr>
                <a:schemeClr val="accent1"/>
              </a:buClr>
              <a:buSzPct val="80000"/>
              <a:buFont typeface="Wingdings" panose="05000000000000000000" pitchFamily="2" charset="2"/>
              <a:buChar char="§"/>
            </a:pPr>
            <a:r>
              <a:rPr lang="en-US" dirty="0">
                <a:solidFill>
                  <a:schemeClr val="tx1">
                    <a:lumMod val="75000"/>
                    <a:lumOff val="25000"/>
                  </a:schemeClr>
                </a:solidFill>
              </a:rPr>
              <a:t>To vote using a RAVBM, you need to have access to a computer, printer and envelopes to return your ballot</a:t>
            </a:r>
          </a:p>
          <a:p>
            <a:pPr marL="285750" indent="-285750">
              <a:lnSpc>
                <a:spcPct val="90000"/>
              </a:lnSpc>
              <a:spcAft>
                <a:spcPts val="1200"/>
              </a:spcAft>
              <a:buClr>
                <a:schemeClr val="accent1"/>
              </a:buClr>
              <a:buSzPct val="80000"/>
              <a:buFont typeface="Wingdings" panose="05000000000000000000" pitchFamily="2" charset="2"/>
              <a:buChar char="§"/>
            </a:pPr>
            <a:r>
              <a:rPr lang="en-US" dirty="0">
                <a:solidFill>
                  <a:schemeClr val="tx1">
                    <a:lumMod val="75000"/>
                    <a:lumOff val="25000"/>
                  </a:schemeClr>
                </a:solidFill>
              </a:rPr>
              <a:t>We will email you an access code to access your ballot and vote it.</a:t>
            </a:r>
          </a:p>
          <a:p>
            <a:pPr marL="285750" indent="-285750">
              <a:lnSpc>
                <a:spcPct val="90000"/>
              </a:lnSpc>
              <a:spcAft>
                <a:spcPts val="1200"/>
              </a:spcAft>
              <a:buClr>
                <a:schemeClr val="accent1"/>
              </a:buClr>
              <a:buSzPct val="80000"/>
              <a:buFont typeface="Wingdings" panose="05000000000000000000" pitchFamily="2" charset="2"/>
              <a:buChar char="§"/>
            </a:pPr>
            <a:r>
              <a:rPr lang="en-US" dirty="0">
                <a:solidFill>
                  <a:schemeClr val="tx1">
                    <a:lumMod val="75000"/>
                    <a:lumOff val="25000"/>
                  </a:schemeClr>
                </a:solidFill>
              </a:rPr>
              <a:t>To return your voted ballot, you will need to use your own envelope unless you have the envelope we sent you. If you use your own envelope, you will need to sign it on the outside and print your name, address, and a way to contact you. You may want to put it in a second envelope to protect your information. </a:t>
            </a:r>
          </a:p>
        </p:txBody>
      </p:sp>
      <p:pic>
        <p:nvPicPr>
          <p:cNvPr id="5" name="Content Placeholder 4" descr="A close up of a sign&#10;&#10;Description automatically generated">
            <a:extLst>
              <a:ext uri="{FF2B5EF4-FFF2-40B4-BE49-F238E27FC236}">
                <a16:creationId xmlns:a16="http://schemas.microsoft.com/office/drawing/2014/main" id="{E809B5F4-4F37-4351-9439-648AF4C91AC7}"/>
              </a:ext>
            </a:extLst>
          </p:cNvPr>
          <p:cNvPicPr>
            <a:picLocks noGrp="1" noChangeAspect="1"/>
          </p:cNvPicPr>
          <p:nvPr>
            <p:ph idx="1"/>
          </p:nvPr>
        </p:nvPicPr>
        <p:blipFill>
          <a:blip r:embed="rId3"/>
          <a:stretch>
            <a:fillRect/>
          </a:stretch>
        </p:blipFill>
        <p:spPr>
          <a:xfrm>
            <a:off x="8020570" y="2084269"/>
            <a:ext cx="3135109" cy="3135109"/>
          </a:xfrm>
          <a:prstGeom prst="rect">
            <a:avLst/>
          </a:prstGeom>
        </p:spPr>
      </p:pic>
    </p:spTree>
    <p:extLst>
      <p:ext uri="{BB962C8B-B14F-4D97-AF65-F5344CB8AC3E}">
        <p14:creationId xmlns:p14="http://schemas.microsoft.com/office/powerpoint/2010/main" val="220944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6AF45-941E-4CA0-A5BB-0113180C6881}"/>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b="0" i="0">
                <a:solidFill>
                  <a:schemeClr val="tx1">
                    <a:lumMod val="85000"/>
                    <a:lumOff val="15000"/>
                  </a:schemeClr>
                </a:solidFill>
              </a:rPr>
              <a:t>Current numbers. WOW!!</a:t>
            </a:r>
          </a:p>
        </p:txBody>
      </p:sp>
      <p:pic>
        <p:nvPicPr>
          <p:cNvPr id="5" name="Content Placeholder 4">
            <a:extLst>
              <a:ext uri="{FF2B5EF4-FFF2-40B4-BE49-F238E27FC236}">
                <a16:creationId xmlns:a16="http://schemas.microsoft.com/office/drawing/2014/main" id="{E181480B-4218-475D-8F31-A1501B3BF1CE}"/>
              </a:ext>
            </a:extLst>
          </p:cNvPr>
          <p:cNvPicPr>
            <a:picLocks noGrp="1" noChangeAspect="1"/>
          </p:cNvPicPr>
          <p:nvPr>
            <p:ph idx="1"/>
          </p:nvPr>
        </p:nvPicPr>
        <p:blipFill>
          <a:blip r:embed="rId2"/>
          <a:srcRect/>
          <a:stretch/>
        </p:blipFill>
        <p:spPr>
          <a:xfrm>
            <a:off x="327527" y="850905"/>
            <a:ext cx="7688073" cy="4660895"/>
          </a:xfrm>
          <a:prstGeom prst="rect">
            <a:avLst/>
          </a:prstGeom>
        </p:spPr>
      </p:pic>
      <p:cxnSp>
        <p:nvCxnSpPr>
          <p:cNvPr id="25" name="Straight Connector 17">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52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22D21D-405A-43E4-BFB0-B49E68B53277}"/>
              </a:ext>
            </a:extLst>
          </p:cNvPr>
          <p:cNvSpPr>
            <a:spLocks noGrp="1"/>
          </p:cNvSpPr>
          <p:nvPr>
            <p:ph type="title"/>
          </p:nvPr>
        </p:nvSpPr>
        <p:spPr>
          <a:xfrm>
            <a:off x="492370" y="516835"/>
            <a:ext cx="3084844" cy="2103875"/>
          </a:xfrm>
        </p:spPr>
        <p:txBody>
          <a:bodyPr>
            <a:normAutofit/>
          </a:bodyPr>
          <a:lstStyle/>
          <a:p>
            <a:r>
              <a:rPr lang="en-US" sz="3600" dirty="0">
                <a:solidFill>
                  <a:srgbClr val="FFFFFF"/>
                </a:solidFill>
                <a:latin typeface="Calibri" panose="020F0502020204030204" pitchFamily="34" charset="0"/>
                <a:cs typeface="Calibri" panose="020F0502020204030204" pitchFamily="34" charset="0"/>
              </a:rPr>
              <a:t>County Voter Information Guide	</a:t>
            </a:r>
          </a:p>
        </p:txBody>
      </p:sp>
      <p:sp>
        <p:nvSpPr>
          <p:cNvPr id="9" name="Content Placeholder 8">
            <a:extLst>
              <a:ext uri="{FF2B5EF4-FFF2-40B4-BE49-F238E27FC236}">
                <a16:creationId xmlns:a16="http://schemas.microsoft.com/office/drawing/2014/main" id="{C1812F12-0F35-4023-9499-65B7FC3634ED}"/>
              </a:ext>
            </a:extLst>
          </p:cNvPr>
          <p:cNvSpPr>
            <a:spLocks noGrp="1"/>
          </p:cNvSpPr>
          <p:nvPr>
            <p:ph idx="1"/>
          </p:nvPr>
        </p:nvSpPr>
        <p:spPr>
          <a:xfrm>
            <a:off x="492371" y="2653800"/>
            <a:ext cx="3084844" cy="3335519"/>
          </a:xfrm>
        </p:spPr>
        <p:txBody>
          <a:bodyPr>
            <a:normAutofit/>
          </a:bodyPr>
          <a:lstStyle/>
          <a:p>
            <a:r>
              <a:rPr lang="en-US" sz="1500" dirty="0">
                <a:solidFill>
                  <a:srgbClr val="FFFFFF"/>
                </a:solidFill>
                <a:latin typeface="Calibri" panose="020F0502020204030204" pitchFamily="34" charset="0"/>
                <a:cs typeface="Calibri" panose="020F0502020204030204" pitchFamily="34" charset="0"/>
              </a:rPr>
              <a:t>Guide contains Candidate statements, Local measures, info about voting, drop boxes &amp; voting locations.</a:t>
            </a:r>
          </a:p>
          <a:p>
            <a:r>
              <a:rPr lang="en-US" sz="1500" dirty="0">
                <a:solidFill>
                  <a:srgbClr val="FFFFFF"/>
                </a:solidFill>
                <a:latin typeface="Calibri" panose="020F0502020204030204" pitchFamily="34" charset="0"/>
                <a:cs typeface="Calibri" panose="020F0502020204030204" pitchFamily="34" charset="0"/>
              </a:rPr>
              <a:t>We had to make some changes to the printed materials, so check the website at </a:t>
            </a:r>
            <a:r>
              <a:rPr lang="en-US" sz="1500"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www.votescount.us</a:t>
            </a:r>
            <a:r>
              <a:rPr lang="en-US" sz="1500" dirty="0">
                <a:solidFill>
                  <a:schemeClr val="bg1"/>
                </a:solidFill>
                <a:latin typeface="Calibri" panose="020F0502020204030204" pitchFamily="34" charset="0"/>
                <a:cs typeface="Calibri" panose="020F0502020204030204" pitchFamily="34" charset="0"/>
              </a:rPr>
              <a:t> </a:t>
            </a:r>
            <a:r>
              <a:rPr lang="en-US" sz="1500" dirty="0">
                <a:solidFill>
                  <a:srgbClr val="FFFFFF"/>
                </a:solidFill>
                <a:latin typeface="Calibri" panose="020F0502020204030204" pitchFamily="34" charset="0"/>
                <a:cs typeface="Calibri" panose="020F0502020204030204" pitchFamily="34" charset="0"/>
              </a:rPr>
              <a:t>for the latest information. </a:t>
            </a:r>
          </a:p>
          <a:p>
            <a:r>
              <a:rPr lang="en-US" sz="1500" dirty="0">
                <a:solidFill>
                  <a:srgbClr val="FFFFFF"/>
                </a:solidFill>
                <a:latin typeface="Calibri" panose="020F0502020204030204" pitchFamily="34" charset="0"/>
                <a:cs typeface="Calibri" panose="020F0502020204030204" pitchFamily="34" charset="0"/>
              </a:rPr>
              <a:t>Soquel High instead of Soquel Conference Grounds. </a:t>
            </a:r>
          </a:p>
          <a:p>
            <a:r>
              <a:rPr lang="en-US" sz="1500" dirty="0">
                <a:solidFill>
                  <a:srgbClr val="FFFFFF"/>
                </a:solidFill>
                <a:latin typeface="Calibri" panose="020F0502020204030204" pitchFamily="34" charset="0"/>
                <a:cs typeface="Calibri" panose="020F0502020204030204" pitchFamily="34" charset="0"/>
              </a:rPr>
              <a:t>Added Gateway School Gym.</a:t>
            </a:r>
          </a:p>
        </p:txBody>
      </p:sp>
      <p:sp>
        <p:nvSpPr>
          <p:cNvPr id="18" name="Rectangle 1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5BC894F8-056D-44E7-94BE-40A1194E5F39}"/>
              </a:ext>
            </a:extLst>
          </p:cNvPr>
          <p:cNvPicPr>
            <a:picLocks noChangeAspect="1"/>
          </p:cNvPicPr>
          <p:nvPr/>
        </p:nvPicPr>
        <p:blipFill>
          <a:blip r:embed="rId3"/>
          <a:stretch>
            <a:fillRect/>
          </a:stretch>
        </p:blipFill>
        <p:spPr>
          <a:xfrm>
            <a:off x="5895978" y="640080"/>
            <a:ext cx="4490160" cy="5577840"/>
          </a:xfrm>
          <a:prstGeom prst="rect">
            <a:avLst/>
          </a:prstGeom>
        </p:spPr>
      </p:pic>
    </p:spTree>
    <p:extLst>
      <p:ext uri="{BB962C8B-B14F-4D97-AF65-F5344CB8AC3E}">
        <p14:creationId xmlns:p14="http://schemas.microsoft.com/office/powerpoint/2010/main" val="114242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C7053F-29A8-48E1-9B20-3011A0AFD2B0}"/>
              </a:ext>
            </a:extLst>
          </p:cNvPr>
          <p:cNvSpPr/>
          <p:nvPr/>
        </p:nvSpPr>
        <p:spPr>
          <a:xfrm>
            <a:off x="7314939" y="2592678"/>
            <a:ext cx="3129736" cy="374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03E6CD-4444-44D8-8E72-5BD1A19A0FBA}"/>
              </a:ext>
            </a:extLst>
          </p:cNvPr>
          <p:cNvSpPr/>
          <p:nvPr/>
        </p:nvSpPr>
        <p:spPr>
          <a:xfrm>
            <a:off x="1275042" y="2592678"/>
            <a:ext cx="3129736" cy="374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AE171-787B-44F3-B14E-59BD973093C7}"/>
              </a:ext>
            </a:extLst>
          </p:cNvPr>
          <p:cNvSpPr>
            <a:spLocks noGrp="1"/>
          </p:cNvSpPr>
          <p:nvPr>
            <p:ph type="title"/>
          </p:nvPr>
        </p:nvSpPr>
        <p:spPr>
          <a:xfrm>
            <a:off x="1097280" y="522514"/>
            <a:ext cx="10058400" cy="890475"/>
          </a:xfrm>
        </p:spPr>
        <p:txBody>
          <a:bodyPr>
            <a:normAutofit/>
          </a:bodyPr>
          <a:lstStyle/>
          <a:p>
            <a:r>
              <a:rPr lang="en-US" sz="4000" dirty="0">
                <a:latin typeface="Calibri" panose="020F0502020204030204" pitchFamily="34" charset="0"/>
                <a:cs typeface="Calibri" panose="020F0502020204030204" pitchFamily="34" charset="0"/>
              </a:rPr>
              <a:t>Two State VIGS – only one mailed to voters</a:t>
            </a:r>
          </a:p>
        </p:txBody>
      </p:sp>
      <p:pic>
        <p:nvPicPr>
          <p:cNvPr id="5" name="Content Placeholder 4">
            <a:extLst>
              <a:ext uri="{FF2B5EF4-FFF2-40B4-BE49-F238E27FC236}">
                <a16:creationId xmlns:a16="http://schemas.microsoft.com/office/drawing/2014/main" id="{B65FBEB6-4675-47EC-8A46-34B8BF1D9B42}"/>
              </a:ext>
            </a:extLst>
          </p:cNvPr>
          <p:cNvPicPr>
            <a:picLocks noGrp="1" noChangeAspect="1"/>
          </p:cNvPicPr>
          <p:nvPr>
            <p:ph idx="1"/>
          </p:nvPr>
        </p:nvPicPr>
        <p:blipFill>
          <a:blip r:embed="rId2"/>
          <a:stretch>
            <a:fillRect/>
          </a:stretch>
        </p:blipFill>
        <p:spPr>
          <a:xfrm>
            <a:off x="1508462" y="2726886"/>
            <a:ext cx="2662895" cy="3416300"/>
          </a:xfrm>
          <a:prstGeom prst="rect">
            <a:avLst/>
          </a:prstGeom>
        </p:spPr>
      </p:pic>
      <p:pic>
        <p:nvPicPr>
          <p:cNvPr id="7" name="Picture 6">
            <a:extLst>
              <a:ext uri="{FF2B5EF4-FFF2-40B4-BE49-F238E27FC236}">
                <a16:creationId xmlns:a16="http://schemas.microsoft.com/office/drawing/2014/main" id="{ED6394E8-B16E-4B2D-951C-1E2291BBCD5A}"/>
              </a:ext>
            </a:extLst>
          </p:cNvPr>
          <p:cNvPicPr>
            <a:picLocks noChangeAspect="1"/>
          </p:cNvPicPr>
          <p:nvPr/>
        </p:nvPicPr>
        <p:blipFill>
          <a:blip r:embed="rId3"/>
          <a:stretch>
            <a:fillRect/>
          </a:stretch>
        </p:blipFill>
        <p:spPr>
          <a:xfrm>
            <a:off x="7547973" y="2708412"/>
            <a:ext cx="2663665" cy="3503560"/>
          </a:xfrm>
          <a:prstGeom prst="rect">
            <a:avLst/>
          </a:prstGeom>
        </p:spPr>
      </p:pic>
      <p:sp>
        <p:nvSpPr>
          <p:cNvPr id="8" name="TextBox 7">
            <a:extLst>
              <a:ext uri="{FF2B5EF4-FFF2-40B4-BE49-F238E27FC236}">
                <a16:creationId xmlns:a16="http://schemas.microsoft.com/office/drawing/2014/main" id="{4684A852-F25D-4D8C-BEB3-9FFB81893481}"/>
              </a:ext>
            </a:extLst>
          </p:cNvPr>
          <p:cNvSpPr txBox="1"/>
          <p:nvPr/>
        </p:nvSpPr>
        <p:spPr>
          <a:xfrm>
            <a:off x="1097280" y="1748247"/>
            <a:ext cx="4450702"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This guide contains a summary of the 12 State Props + text of Prop 14.</a:t>
            </a:r>
          </a:p>
        </p:txBody>
      </p:sp>
      <p:sp>
        <p:nvSpPr>
          <p:cNvPr id="9" name="TextBox 8">
            <a:extLst>
              <a:ext uri="{FF2B5EF4-FFF2-40B4-BE49-F238E27FC236}">
                <a16:creationId xmlns:a16="http://schemas.microsoft.com/office/drawing/2014/main" id="{71D4A052-B70D-4FAF-9A27-312C7E69AED8}"/>
              </a:ext>
            </a:extLst>
          </p:cNvPr>
          <p:cNvSpPr txBox="1"/>
          <p:nvPr/>
        </p:nvSpPr>
        <p:spPr>
          <a:xfrm>
            <a:off x="6126480" y="1888480"/>
            <a:ext cx="5828523"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This guide is not mailed to voters. You have to ask for it. Call 831-454-2060. This guide contains the text of Props 15 – 25.</a:t>
            </a:r>
          </a:p>
        </p:txBody>
      </p:sp>
      <p:sp>
        <p:nvSpPr>
          <p:cNvPr id="10" name="TextBox 9">
            <a:extLst>
              <a:ext uri="{FF2B5EF4-FFF2-40B4-BE49-F238E27FC236}">
                <a16:creationId xmlns:a16="http://schemas.microsoft.com/office/drawing/2014/main" id="{5C17B10C-2E9D-428A-B810-1138DD081EDA}"/>
              </a:ext>
            </a:extLst>
          </p:cNvPr>
          <p:cNvSpPr txBox="1"/>
          <p:nvPr/>
        </p:nvSpPr>
        <p:spPr>
          <a:xfrm rot="20014204">
            <a:off x="4854079" y="3481328"/>
            <a:ext cx="2127379" cy="923330"/>
          </a:xfrm>
          <a:prstGeom prst="rect">
            <a:avLst/>
          </a:prstGeom>
          <a:noFill/>
        </p:spPr>
        <p:txBody>
          <a:bodyPr wrap="square" rtlCol="0">
            <a:spAutoFit/>
          </a:bodyPr>
          <a:lstStyle/>
          <a:p>
            <a:r>
              <a:rPr lang="en-US" b="1" dirty="0"/>
              <a:t>Both guides are available online at sos.ca.gov</a:t>
            </a:r>
          </a:p>
        </p:txBody>
      </p:sp>
    </p:spTree>
    <p:extLst>
      <p:ext uri="{BB962C8B-B14F-4D97-AF65-F5344CB8AC3E}">
        <p14:creationId xmlns:p14="http://schemas.microsoft.com/office/powerpoint/2010/main" val="174762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3562-FC56-45D1-80DB-FF8B0F56ED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Easy Voter Guide</a:t>
            </a:r>
          </a:p>
        </p:txBody>
      </p:sp>
      <p:pic>
        <p:nvPicPr>
          <p:cNvPr id="5" name="Content Placeholder 4">
            <a:extLst>
              <a:ext uri="{FF2B5EF4-FFF2-40B4-BE49-F238E27FC236}">
                <a16:creationId xmlns:a16="http://schemas.microsoft.com/office/drawing/2014/main" id="{725D855D-5470-4782-B0AB-E8015AF597DE}"/>
              </a:ext>
            </a:extLst>
          </p:cNvPr>
          <p:cNvPicPr>
            <a:picLocks noGrp="1" noChangeAspect="1"/>
          </p:cNvPicPr>
          <p:nvPr>
            <p:ph idx="1"/>
          </p:nvPr>
        </p:nvPicPr>
        <p:blipFill>
          <a:blip r:embed="rId2"/>
          <a:stretch>
            <a:fillRect/>
          </a:stretch>
        </p:blipFill>
        <p:spPr>
          <a:xfrm>
            <a:off x="1155700" y="2463970"/>
            <a:ext cx="8824913" cy="2856460"/>
          </a:xfrm>
        </p:spPr>
      </p:pic>
      <p:sp>
        <p:nvSpPr>
          <p:cNvPr id="6" name="TextBox 5">
            <a:extLst>
              <a:ext uri="{FF2B5EF4-FFF2-40B4-BE49-F238E27FC236}">
                <a16:creationId xmlns:a16="http://schemas.microsoft.com/office/drawing/2014/main" id="{F3B2F16C-74BA-45C2-8D80-EF42B4AAE4B4}"/>
              </a:ext>
            </a:extLst>
          </p:cNvPr>
          <p:cNvSpPr txBox="1"/>
          <p:nvPr/>
        </p:nvSpPr>
        <p:spPr>
          <a:xfrm>
            <a:off x="1293274" y="5622722"/>
            <a:ext cx="8824913" cy="523220"/>
          </a:xfrm>
          <a:prstGeom prst="rect">
            <a:avLst/>
          </a:prstGeom>
          <a:noFill/>
        </p:spPr>
        <p:txBody>
          <a:bodyPr wrap="square" rtlCol="0">
            <a:spAutoFit/>
          </a:bodyPr>
          <a:lstStyle/>
          <a:p>
            <a:r>
              <a:rPr lang="en-US" sz="1400" b="0" i="0" dirty="0">
                <a:solidFill>
                  <a:srgbClr val="000000"/>
                </a:solidFill>
                <a:effectLst/>
                <a:latin typeface="Calibri" panose="020F0502020204030204" pitchFamily="34" charset="0"/>
                <a:cs typeface="Calibri" panose="020F0502020204030204" pitchFamily="34" charset="0"/>
              </a:rPr>
              <a:t>Produced for statewide elections in California since 1994, the Easy Voter Guide is a collaboration of the </a:t>
            </a:r>
            <a:r>
              <a:rPr lang="en-US" sz="1400" b="0" i="0" u="sng" strike="noStrike" dirty="0">
                <a:effectLst/>
                <a:latin typeface="Calibri" panose="020F0502020204030204" pitchFamily="34" charset="0"/>
                <a:cs typeface="Calibri" panose="020F0502020204030204" pitchFamily="34" charset="0"/>
                <a:hlinkClick r:id="rId3" tooltip="LWVCEF website">
                  <a:extLst>
                    <a:ext uri="{A12FA001-AC4F-418D-AE19-62706E023703}">
                      <ahyp:hlinkClr xmlns:ahyp="http://schemas.microsoft.com/office/drawing/2018/hyperlinkcolor" val="tx"/>
                    </a:ext>
                  </a:extLst>
                </a:hlinkClick>
              </a:rPr>
              <a:t>League of Women Voters® of California Education Fund</a:t>
            </a:r>
            <a:r>
              <a:rPr lang="en-US" sz="1400" b="0" i="0" u="sng" dirty="0">
                <a:effectLst/>
                <a:latin typeface="Calibri" panose="020F0502020204030204" pitchFamily="34" charset="0"/>
                <a:cs typeface="Calibri" panose="020F0502020204030204" pitchFamily="34" charset="0"/>
              </a:rPr>
              <a:t> </a:t>
            </a:r>
            <a:r>
              <a:rPr lang="en-US" sz="1400" b="0" i="0" dirty="0">
                <a:solidFill>
                  <a:srgbClr val="000000"/>
                </a:solidFill>
                <a:effectLst/>
                <a:latin typeface="Calibri" panose="020F0502020204030204" pitchFamily="34" charset="0"/>
                <a:cs typeface="Calibri" panose="020F0502020204030204" pitchFamily="34" charset="0"/>
              </a:rPr>
              <a:t>and the California State Library. </a:t>
            </a:r>
            <a:r>
              <a:rPr lang="en-US" sz="1400" b="1" i="0" dirty="0">
                <a:solidFill>
                  <a:srgbClr val="0070C0"/>
                </a:solidFill>
                <a:effectLst/>
                <a:latin typeface="Calibri" panose="020F0502020204030204" pitchFamily="34" charset="0"/>
                <a:cs typeface="Calibri" panose="020F0502020204030204" pitchFamily="34" charset="0"/>
              </a:rPr>
              <a:t>http://www.easyvoterguide.org/  </a:t>
            </a:r>
            <a:endParaRPr lang="en-US" sz="1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2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9908-6C8A-4D35-B1BD-54C9182E420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Voter’s Edge</a:t>
            </a:r>
          </a:p>
        </p:txBody>
      </p:sp>
      <p:pic>
        <p:nvPicPr>
          <p:cNvPr id="1028" name="Picture 4" descr="Voter's Edge 2020 – Check your ballots! | MyLO">
            <a:extLst>
              <a:ext uri="{FF2B5EF4-FFF2-40B4-BE49-F238E27FC236}">
                <a16:creationId xmlns:a16="http://schemas.microsoft.com/office/drawing/2014/main" id="{D377FA5C-D1BD-4D9B-A6C0-E7FDD037E6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0715" y="2620720"/>
            <a:ext cx="6359444" cy="3179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552ED9-10D5-4BA2-A71B-535DCDE5B1B7}"/>
              </a:ext>
            </a:extLst>
          </p:cNvPr>
          <p:cNvSpPr txBox="1"/>
          <p:nvPr/>
        </p:nvSpPr>
        <p:spPr>
          <a:xfrm>
            <a:off x="7269832" y="2620720"/>
            <a:ext cx="4161453" cy="313932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We link to this on our website. </a:t>
            </a:r>
          </a:p>
          <a:p>
            <a:endParaRPr lang="en-US" dirty="0">
              <a:latin typeface="Calibri" panose="020F0502020204030204" pitchFamily="34" charset="0"/>
              <a:cs typeface="Calibri" panose="020F0502020204030204" pitchFamily="34" charset="0"/>
            </a:endParaRPr>
          </a:p>
          <a:p>
            <a:r>
              <a:rPr lang="en-US" b="0" i="0" dirty="0">
                <a:effectLst/>
                <a:latin typeface="Calibri" panose="020F0502020204030204" pitchFamily="34" charset="0"/>
                <a:cs typeface="Calibri" panose="020F0502020204030204" pitchFamily="34" charset="0"/>
              </a:rPr>
              <a:t>Voter’s Edge California (VEC) is a joint project of </a:t>
            </a:r>
            <a:r>
              <a:rPr lang="en-US" b="0" i="0" dirty="0" err="1">
                <a:effectLst/>
                <a:latin typeface="Calibri" panose="020F0502020204030204" pitchFamily="34" charset="0"/>
                <a:cs typeface="Calibri" panose="020F0502020204030204" pitchFamily="34" charset="0"/>
              </a:rPr>
              <a:t>MapLight</a:t>
            </a:r>
            <a:r>
              <a:rPr lang="en-US" b="0" i="0" dirty="0">
                <a:effectLst/>
                <a:latin typeface="Calibri" panose="020F0502020204030204" pitchFamily="34" charset="0"/>
                <a:cs typeface="Calibri" panose="020F0502020204030204" pitchFamily="34" charset="0"/>
              </a:rPr>
              <a:t> and the League of Women Voters of California Education Fund (LWVCEF).* Voter’s Edge California is a comprehensive, nonpartisan online guide to elections covering federal, state, and local races in the state of California.</a:t>
            </a:r>
          </a:p>
          <a:p>
            <a:endParaRPr lang="en-US" dirty="0">
              <a:latin typeface="Calibri" panose="020F0502020204030204" pitchFamily="34" charset="0"/>
              <a:cs typeface="Calibri" panose="020F0502020204030204" pitchFamily="34" charset="0"/>
            </a:endParaRPr>
          </a:p>
          <a:p>
            <a:r>
              <a:rPr lang="en-US" b="1"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https://votersedge.org/ca</a:t>
            </a:r>
            <a:r>
              <a:rPr lang="en-US" b="1" dirty="0">
                <a:solidFill>
                  <a:srgbClr val="0070C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2974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3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3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5" name="Rectangle 3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E1E4A0-1AF0-47A0-8EB4-767ACF195E63}"/>
              </a:ext>
            </a:extLst>
          </p:cNvPr>
          <p:cNvSpPr>
            <a:spLocks noGrp="1"/>
          </p:cNvSpPr>
          <p:nvPr>
            <p:ph type="title"/>
          </p:nvPr>
        </p:nvSpPr>
        <p:spPr>
          <a:xfrm>
            <a:off x="8168128" y="590901"/>
            <a:ext cx="3401961" cy="3686015"/>
          </a:xfrm>
        </p:spPr>
        <p:txBody>
          <a:bodyPr vert="horz" lIns="91440" tIns="45720" rIns="91440" bIns="45720" rtlCol="0" anchor="b">
            <a:normAutofit/>
          </a:bodyPr>
          <a:lstStyle/>
          <a:p>
            <a:r>
              <a:rPr lang="en-US" sz="4600" b="0" i="0" dirty="0">
                <a:solidFill>
                  <a:schemeClr val="tx1">
                    <a:lumMod val="85000"/>
                    <a:lumOff val="15000"/>
                  </a:schemeClr>
                </a:solidFill>
              </a:rPr>
              <a:t>Make sure you sign your ballot envelope in your own handwriting</a:t>
            </a:r>
          </a:p>
        </p:txBody>
      </p:sp>
      <p:pic>
        <p:nvPicPr>
          <p:cNvPr id="8" name="Content Placeholder 7" descr="A picture containing text&#10;&#10;Description automatically generated">
            <a:extLst>
              <a:ext uri="{FF2B5EF4-FFF2-40B4-BE49-F238E27FC236}">
                <a16:creationId xmlns:a16="http://schemas.microsoft.com/office/drawing/2014/main" id="{33AFAB66-9A39-42A6-A609-E3F3ED614D14}"/>
              </a:ext>
            </a:extLst>
          </p:cNvPr>
          <p:cNvPicPr>
            <a:picLocks noGrp="1" noChangeAspect="1"/>
          </p:cNvPicPr>
          <p:nvPr>
            <p:ph idx="1"/>
          </p:nvPr>
        </p:nvPicPr>
        <p:blipFill>
          <a:blip r:embed="rId2"/>
          <a:stretch>
            <a:fillRect/>
          </a:stretch>
        </p:blipFill>
        <p:spPr>
          <a:xfrm rot="5400000">
            <a:off x="2291710" y="-870351"/>
            <a:ext cx="3715316" cy="6912217"/>
          </a:xfrm>
          <a:prstGeom prst="rect">
            <a:avLst/>
          </a:prstGeom>
        </p:spPr>
      </p:pic>
      <p:cxnSp>
        <p:nvCxnSpPr>
          <p:cNvPr id="46" name="Straight Connector 37">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988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7C075B-DAA0-4CB4-8B7D-57EE3296AD88}"/>
              </a:ext>
            </a:extLst>
          </p:cNvPr>
          <p:cNvSpPr>
            <a:spLocks noGrp="1"/>
          </p:cNvSpPr>
          <p:nvPr>
            <p:ph type="title"/>
          </p:nvPr>
        </p:nvSpPr>
        <p:spPr/>
        <p:txBody>
          <a:bodyPr>
            <a:normAutofit/>
          </a:bodyPr>
          <a:lstStyle/>
          <a:p>
            <a:r>
              <a:rPr lang="en-US" dirty="0">
                <a:solidFill>
                  <a:schemeClr val="tx1"/>
                </a:solidFill>
                <a:latin typeface="Calibri" panose="020F0502020204030204" pitchFamily="34" charset="0"/>
                <a:cs typeface="Calibri" panose="020F0502020204030204" pitchFamily="34" charset="0"/>
              </a:rPr>
              <a:t>If your signature is challenged</a:t>
            </a:r>
          </a:p>
        </p:txBody>
      </p:sp>
      <p:sp>
        <p:nvSpPr>
          <p:cNvPr id="6" name="Content Placeholder 5">
            <a:extLst>
              <a:ext uri="{FF2B5EF4-FFF2-40B4-BE49-F238E27FC236}">
                <a16:creationId xmlns:a16="http://schemas.microsoft.com/office/drawing/2014/main" id="{E9193AFC-5628-4A8D-B918-D1D9099FBE7D}"/>
              </a:ext>
            </a:extLst>
          </p:cNvPr>
          <p:cNvSpPr>
            <a:spLocks noGrp="1"/>
          </p:cNvSpPr>
          <p:nvPr>
            <p:ph idx="1"/>
          </p:nvPr>
        </p:nvSpPr>
        <p:spPr>
          <a:xfrm>
            <a:off x="1091381" y="2163752"/>
            <a:ext cx="6397313" cy="3416300"/>
          </a:xfrm>
        </p:spPr>
        <p:txBody>
          <a:bodyPr anchor="ctr">
            <a:normAutofit/>
          </a:bodyPr>
          <a:lstStyle/>
          <a:p>
            <a:r>
              <a:rPr lang="en-US" dirty="0">
                <a:latin typeface="Calibri" panose="020F0502020204030204" pitchFamily="34" charset="0"/>
                <a:cs typeface="Calibri" panose="020F0502020204030204" pitchFamily="34" charset="0"/>
              </a:rPr>
              <a:t>If your signature is missing from your ballot envelope or challenged because it does not compare, we will contact you. </a:t>
            </a:r>
          </a:p>
          <a:p>
            <a:r>
              <a:rPr lang="en-US" dirty="0">
                <a:latin typeface="Calibri" panose="020F0502020204030204" pitchFamily="34" charset="0"/>
                <a:cs typeface="Calibri" panose="020F0502020204030204" pitchFamily="34" charset="0"/>
              </a:rPr>
              <a:t>If you sign up for </a:t>
            </a:r>
            <a:r>
              <a:rPr lang="en-US" b="1" dirty="0">
                <a:solidFill>
                  <a:srgbClr val="0070C0"/>
                </a:solidFill>
                <a:latin typeface="Calibri" panose="020F0502020204030204" pitchFamily="34" charset="0"/>
                <a:cs typeface="Calibri" panose="020F0502020204030204" pitchFamily="34" charset="0"/>
              </a:rPr>
              <a:t>WheresMyBallot.sos.ca.gov </a:t>
            </a:r>
            <a:r>
              <a:rPr lang="en-US" dirty="0">
                <a:latin typeface="Calibri" panose="020F0502020204030204" pitchFamily="34" charset="0"/>
                <a:cs typeface="Calibri" panose="020F0502020204030204" pitchFamily="34" charset="0"/>
              </a:rPr>
              <a:t>you will get an alert. </a:t>
            </a:r>
          </a:p>
          <a:p>
            <a:r>
              <a:rPr lang="en-US" dirty="0">
                <a:latin typeface="Calibri" panose="020F0502020204030204" pitchFamily="34" charset="0"/>
                <a:cs typeface="Calibri" panose="020F0502020204030204" pitchFamily="34" charset="0"/>
              </a:rPr>
              <a:t>You have until Nov. 29 to cure your signature by completing a form we will mail to you. The form is also posted on our website. </a:t>
            </a:r>
          </a:p>
        </p:txBody>
      </p:sp>
      <p:pic>
        <p:nvPicPr>
          <p:cNvPr id="8" name="Picture 2" descr="Signature Verification Services at Rs 14000/unit | documents reviewing  service, डॉक्यूमेंट वेरिफिकेशन सर्विस | signature verification - Forensic  Detectives , New Delhi | ID: 21148718373">
            <a:extLst>
              <a:ext uri="{FF2B5EF4-FFF2-40B4-BE49-F238E27FC236}">
                <a16:creationId xmlns:a16="http://schemas.microsoft.com/office/drawing/2014/main" id="{377B27C0-0353-4DAD-BB35-34FCCC309A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20571" y="2560639"/>
            <a:ext cx="3080048" cy="2541039"/>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0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E54A-7ECC-461F-80E8-90B354BABC68}"/>
              </a:ext>
            </a:extLst>
          </p:cNvPr>
          <p:cNvSpPr>
            <a:spLocks noGrp="1"/>
          </p:cNvSpPr>
          <p:nvPr>
            <p:ph type="title"/>
          </p:nvPr>
        </p:nvSpPr>
        <p:spPr/>
        <p:txBody>
          <a:bodyPr/>
          <a:lstStyle/>
          <a:p>
            <a:r>
              <a:rPr lang="en-US" sz="4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No electioneering</a:t>
            </a:r>
            <a:endParaRPr lang="en-US" dirty="0">
              <a:solidFill>
                <a:schemeClr val="tx1"/>
              </a:solidFill>
            </a:endParaRPr>
          </a:p>
        </p:txBody>
      </p:sp>
      <p:sp>
        <p:nvSpPr>
          <p:cNvPr id="3" name="Content Placeholder 2">
            <a:extLst>
              <a:ext uri="{FF2B5EF4-FFF2-40B4-BE49-F238E27FC236}">
                <a16:creationId xmlns:a16="http://schemas.microsoft.com/office/drawing/2014/main" id="{404338B4-E96B-4C57-B764-ABAF2CFF347C}"/>
              </a:ext>
            </a:extLst>
          </p:cNvPr>
          <p:cNvSpPr>
            <a:spLocks noGrp="1"/>
          </p:cNvSpPr>
          <p:nvPr>
            <p:ph idx="1"/>
          </p:nvPr>
        </p:nvSpPr>
        <p:spPr>
          <a:xfrm>
            <a:off x="4908435" y="2520653"/>
            <a:ext cx="5327009" cy="3104495"/>
          </a:xfrm>
        </p:spPr>
        <p:txBody>
          <a:bodyPr>
            <a:normAutofit/>
          </a:bodyPr>
          <a:lstStyle/>
          <a:p>
            <a:pPr marL="285750" indent="-285750">
              <a:lnSpc>
                <a:spcPct val="107000"/>
              </a:lnSpc>
              <a:spcBef>
                <a:spcPts val="0"/>
              </a:spcBef>
              <a:spcAft>
                <a:spcPts val="6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 one can solicit the vote of a vote-by-mail voter, or do any electioneering, while in the residence or in the immediate presence of the voter, and during the time he or she knows the vote-by-mail voter is voting. </a:t>
            </a:r>
          </a:p>
          <a:p>
            <a:pPr marL="285750" indent="-285750">
              <a:lnSpc>
                <a:spcPct val="107000"/>
              </a:lnSpc>
              <a:spcBef>
                <a:spcPts val="0"/>
              </a:spcBef>
              <a:spcAft>
                <a:spcPts val="600"/>
              </a:spcAft>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Electioneering is also prohibited within 100 feet of a voting location and a drop box.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6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 person who knowingly violates this section is guilty of a misdemeanor.</a:t>
            </a:r>
          </a:p>
        </p:txBody>
      </p:sp>
      <p:pic>
        <p:nvPicPr>
          <p:cNvPr id="1026" name="Picture 2" descr="No Electioneering Yard Sign">
            <a:extLst>
              <a:ext uri="{FF2B5EF4-FFF2-40B4-BE49-F238E27FC236}">
                <a16:creationId xmlns:a16="http://schemas.microsoft.com/office/drawing/2014/main" id="{41FC8BDE-C8E2-4961-82E8-AE80DC4F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835" y="2596154"/>
            <a:ext cx="3028994" cy="302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80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8ACF-CF32-4033-BC50-8B877BE41109}"/>
              </a:ext>
            </a:extLst>
          </p:cNvPr>
          <p:cNvSpPr>
            <a:spLocks noGrp="1"/>
          </p:cNvSpPr>
          <p:nvPr>
            <p:ph type="title"/>
          </p:nvPr>
        </p:nvSpPr>
        <p:spPr/>
        <p:txBody>
          <a:bodyPr/>
          <a:lstStyle/>
          <a:p>
            <a:r>
              <a:rPr lang="en-US" dirty="0"/>
              <a:t>Observers at the Polls</a:t>
            </a:r>
          </a:p>
        </p:txBody>
      </p:sp>
      <p:sp>
        <p:nvSpPr>
          <p:cNvPr id="3" name="Content Placeholder 2">
            <a:extLst>
              <a:ext uri="{FF2B5EF4-FFF2-40B4-BE49-F238E27FC236}">
                <a16:creationId xmlns:a16="http://schemas.microsoft.com/office/drawing/2014/main" id="{11EFCC02-8251-4E34-B7FA-7A8215ECE1C8}"/>
              </a:ext>
            </a:extLst>
          </p:cNvPr>
          <p:cNvSpPr>
            <a:spLocks noGrp="1"/>
          </p:cNvSpPr>
          <p:nvPr>
            <p:ph idx="1"/>
          </p:nvPr>
        </p:nvSpPr>
        <p:spPr>
          <a:xfrm>
            <a:off x="1097280" y="1958829"/>
            <a:ext cx="5639080" cy="4202884"/>
          </a:xfrm>
        </p:spPr>
        <p:txBody>
          <a:bodyPr>
            <a:normAutofit lnSpcReduction="10000"/>
          </a:bodyPr>
          <a:lstStyle/>
          <a:p>
            <a:r>
              <a:rPr lang="en-US" dirty="0"/>
              <a:t>We have always had observers at the polls. </a:t>
            </a:r>
          </a:p>
          <a:p>
            <a:r>
              <a:rPr lang="en-US" dirty="0"/>
              <a:t>Observers may not challenge a voter. Nor can they disrupt the voting process. </a:t>
            </a:r>
          </a:p>
          <a:p>
            <a:r>
              <a:rPr lang="en-US" dirty="0"/>
              <a:t>Observers must be neutral in their appearance and must wear a mask at all times.</a:t>
            </a:r>
          </a:p>
          <a:p>
            <a:r>
              <a:rPr lang="en-US" dirty="0"/>
              <a:t>Observers will be asked to sign in and out of the voting location. </a:t>
            </a:r>
          </a:p>
          <a:p>
            <a:r>
              <a:rPr lang="en-US" dirty="0"/>
              <a:t>Any questions about procedures must be directed to Gail or Tricia.</a:t>
            </a:r>
          </a:p>
          <a:p>
            <a:r>
              <a:rPr lang="en-US" dirty="0"/>
              <a:t>If someone gets out of hand, the election workers have been told to call their Rovers, the hotline or law enforcement.</a:t>
            </a:r>
          </a:p>
        </p:txBody>
      </p:sp>
      <p:pic>
        <p:nvPicPr>
          <p:cNvPr id="1026" name="Picture 2" descr="stoneygod's image | Halloween eyes, Spooky eyes, Scooby doo halloween party">
            <a:extLst>
              <a:ext uri="{FF2B5EF4-FFF2-40B4-BE49-F238E27FC236}">
                <a16:creationId xmlns:a16="http://schemas.microsoft.com/office/drawing/2014/main" id="{431CDAAE-F85D-4912-BFE1-1860A270F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252" y="515515"/>
            <a:ext cx="4415013" cy="564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32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B1CE-FB7E-4537-A677-5317AFD601E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Observers are always welcome</a:t>
            </a:r>
            <a:r>
              <a:rPr lang="en-US" dirty="0"/>
              <a:t>	</a:t>
            </a:r>
          </a:p>
        </p:txBody>
      </p:sp>
      <p:sp>
        <p:nvSpPr>
          <p:cNvPr id="3" name="Content Placeholder 2">
            <a:extLst>
              <a:ext uri="{FF2B5EF4-FFF2-40B4-BE49-F238E27FC236}">
                <a16:creationId xmlns:a16="http://schemas.microsoft.com/office/drawing/2014/main" id="{0F6BC6A2-B5E8-4878-A300-1C23A77BFEDB}"/>
              </a:ext>
            </a:extLst>
          </p:cNvPr>
          <p:cNvSpPr>
            <a:spLocks noGrp="1"/>
          </p:cNvSpPr>
          <p:nvPr>
            <p:ph idx="1"/>
          </p:nvPr>
        </p:nvSpPr>
        <p:spPr>
          <a:xfrm>
            <a:off x="1097280" y="1845734"/>
            <a:ext cx="6738037" cy="4023360"/>
          </a:xfrm>
        </p:spPr>
        <p:txBody>
          <a:bodyPr>
            <a:normAutofit/>
          </a:bodyPr>
          <a:lstStyle/>
          <a:p>
            <a:r>
              <a:rPr lang="en-US" dirty="0">
                <a:latin typeface="Calibri" panose="020F0502020204030204" pitchFamily="34" charset="0"/>
                <a:cs typeface="Calibri" panose="020F0502020204030204" pitchFamily="34" charset="0"/>
              </a:rPr>
              <a:t>Cameras are installed so you can watch our ballot processing and counting from the safety and comfort of your own home.</a:t>
            </a:r>
          </a:p>
          <a:p>
            <a:r>
              <a:rPr lang="en-US" dirty="0">
                <a:latin typeface="Calibri" panose="020F0502020204030204" pitchFamily="34" charset="0"/>
                <a:cs typeface="Calibri" panose="020F0502020204030204" pitchFamily="34" charset="0"/>
              </a:rPr>
              <a:t>Ballot counting has been moved to the Community Room in the basement at 701 Ocean St.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Information about observing our processes is posted online at </a:t>
            </a:r>
            <a:r>
              <a:rPr lang="en-US"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www.votescount.us</a:t>
            </a:r>
            <a:r>
              <a:rPr lang="en-US" dirty="0">
                <a:solidFill>
                  <a:srgbClr val="0070C0"/>
                </a:solidFill>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If you would like to be an election observer, please notify:</a:t>
            </a:r>
          </a:p>
          <a:p>
            <a:pPr lvl="1"/>
            <a:r>
              <a:rPr lang="en-US" dirty="0">
                <a:latin typeface="Calibri" panose="020F0502020204030204" pitchFamily="34" charset="0"/>
                <a:cs typeface="Calibri" panose="020F0502020204030204" pitchFamily="34" charset="0"/>
              </a:rPr>
              <a:t>Gail Pellerin at </a:t>
            </a:r>
            <a:r>
              <a:rPr lang="en-US"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gail.pellerin@santacruzcounty.us</a:t>
            </a:r>
            <a:r>
              <a:rPr lang="en-US" dirty="0">
                <a:latin typeface="Calibri" panose="020F0502020204030204" pitchFamily="34" charset="0"/>
                <a:cs typeface="Calibri" panose="020F0502020204030204" pitchFamily="34" charset="0"/>
              </a:rPr>
              <a:t>, 831-454-2419, or</a:t>
            </a:r>
          </a:p>
          <a:p>
            <a:pPr lvl="1"/>
            <a:r>
              <a:rPr lang="en-US" dirty="0">
                <a:latin typeface="Calibri" panose="020F0502020204030204" pitchFamily="34" charset="0"/>
                <a:cs typeface="Calibri" panose="020F0502020204030204" pitchFamily="34" charset="0"/>
              </a:rPr>
              <a:t>Tricia Webber at </a:t>
            </a:r>
            <a:r>
              <a:rPr lang="en-US"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tricia.webber@santacruzcounty.us</a:t>
            </a:r>
            <a:r>
              <a:rPr lang="en-US" dirty="0">
                <a:latin typeface="Calibri" panose="020F0502020204030204" pitchFamily="34" charset="0"/>
                <a:cs typeface="Calibri" panose="020F0502020204030204" pitchFamily="34" charset="0"/>
              </a:rPr>
              <a:t>, 831-454-2409</a:t>
            </a:r>
          </a:p>
        </p:txBody>
      </p:sp>
      <p:pic>
        <p:nvPicPr>
          <p:cNvPr id="5" name="Picture 4">
            <a:extLst>
              <a:ext uri="{FF2B5EF4-FFF2-40B4-BE49-F238E27FC236}">
                <a16:creationId xmlns:a16="http://schemas.microsoft.com/office/drawing/2014/main" id="{16E1887B-A1E3-46FC-B23D-2C8C5F56CFBF}"/>
              </a:ext>
            </a:extLst>
          </p:cNvPr>
          <p:cNvPicPr>
            <a:picLocks noChangeAspect="1"/>
          </p:cNvPicPr>
          <p:nvPr/>
        </p:nvPicPr>
        <p:blipFill>
          <a:blip r:embed="rId5"/>
          <a:stretch>
            <a:fillRect/>
          </a:stretch>
        </p:blipFill>
        <p:spPr>
          <a:xfrm>
            <a:off x="7990379" y="1954108"/>
            <a:ext cx="3304017" cy="4023360"/>
          </a:xfrm>
          <a:prstGeom prst="rect">
            <a:avLst/>
          </a:prstGeom>
        </p:spPr>
      </p:pic>
    </p:spTree>
    <p:extLst>
      <p:ext uri="{BB962C8B-B14F-4D97-AF65-F5344CB8AC3E}">
        <p14:creationId xmlns:p14="http://schemas.microsoft.com/office/powerpoint/2010/main" val="294215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29D5-F80A-41C0-AC51-B596869CF6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If you see something, SAY SOMETHING!</a:t>
            </a:r>
          </a:p>
        </p:txBody>
      </p:sp>
      <p:sp>
        <p:nvSpPr>
          <p:cNvPr id="3" name="Content Placeholder 2">
            <a:extLst>
              <a:ext uri="{FF2B5EF4-FFF2-40B4-BE49-F238E27FC236}">
                <a16:creationId xmlns:a16="http://schemas.microsoft.com/office/drawing/2014/main" id="{A0B648F7-E051-4282-B88C-5D8352E832A6}"/>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If you suspect voter fraud, please contact the Secretary of State. They have a complaint form posted online at </a:t>
            </a:r>
            <a:r>
              <a:rPr lang="en-US" b="1" dirty="0">
                <a:latin typeface="Calibri" panose="020F0502020204030204" pitchFamily="34" charset="0"/>
                <a:cs typeface="Calibri" panose="020F0502020204030204" pitchFamily="34" charset="0"/>
              </a:rPr>
              <a:t>https://www.sos.ca.gov/elections/publications-and-resources/voter-complaint/</a:t>
            </a:r>
          </a:p>
          <a:p>
            <a:r>
              <a:rPr lang="en-US" dirty="0">
                <a:latin typeface="Calibri" panose="020F0502020204030204" pitchFamily="34" charset="0"/>
                <a:cs typeface="Calibri" panose="020F0502020204030204" pitchFamily="34" charset="0"/>
              </a:rPr>
              <a:t>You may also call the Secretary of State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English: (916) 657-2166 or (800) 345-VOTE (8683).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Spanish: (800) 232-VOTA (8682)</a:t>
            </a:r>
          </a:p>
          <a:p>
            <a:r>
              <a:rPr lang="en-US" dirty="0">
                <a:latin typeface="Calibri" panose="020F0502020204030204" pitchFamily="34" charset="0"/>
                <a:cs typeface="Calibri" panose="020F0502020204030204" pitchFamily="34" charset="0"/>
              </a:rPr>
              <a:t>You may also contact the Santa Cruz County Clerk at 831-454-2060 or </a:t>
            </a:r>
            <a:r>
              <a:rPr lang="en-US" b="1" dirty="0">
                <a:latin typeface="Calibri" panose="020F0502020204030204" pitchFamily="34" charset="0"/>
                <a:cs typeface="Calibri" panose="020F0502020204030204" pitchFamily="34" charset="0"/>
              </a:rPr>
              <a:t>info@votescount.us</a:t>
            </a:r>
            <a:r>
              <a:rPr lang="en-US" dirty="0">
                <a:latin typeface="Calibri" panose="020F0502020204030204" pitchFamily="34" charset="0"/>
                <a:cs typeface="Calibri" panose="020F0502020204030204" pitchFamily="34" charset="0"/>
              </a:rPr>
              <a:t>. The County Clerk is not authorized to do investigations, so the office will refer the case to the appropriate local agency. </a:t>
            </a:r>
          </a:p>
        </p:txBody>
      </p:sp>
    </p:spTree>
    <p:extLst>
      <p:ext uri="{BB962C8B-B14F-4D97-AF65-F5344CB8AC3E}">
        <p14:creationId xmlns:p14="http://schemas.microsoft.com/office/powerpoint/2010/main" val="391059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7C30-D3D1-414D-A2F5-2213BFC08B53}"/>
              </a:ext>
            </a:extLst>
          </p:cNvPr>
          <p:cNvSpPr>
            <a:spLocks noGrp="1"/>
          </p:cNvSpPr>
          <p:nvPr>
            <p:ph type="title"/>
          </p:nvPr>
        </p:nvSpPr>
        <p:spPr>
          <a:xfrm>
            <a:off x="1097280" y="277806"/>
            <a:ext cx="9622173" cy="1422200"/>
          </a:xfrm>
        </p:spPr>
        <p:txBody>
          <a:bodyPr>
            <a:noAutofit/>
          </a:bodyPr>
          <a:lstStyle/>
          <a:p>
            <a:r>
              <a:rPr lang="en-US" dirty="0">
                <a:latin typeface="Calibri" panose="020F0502020204030204" pitchFamily="34" charset="0"/>
                <a:cs typeface="Calibri" panose="020F0502020204030204" pitchFamily="34" charset="0"/>
              </a:rPr>
              <a:t>Help us spread the word!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Be a trusted messenger!</a:t>
            </a:r>
          </a:p>
        </p:txBody>
      </p:sp>
      <p:sp>
        <p:nvSpPr>
          <p:cNvPr id="3" name="Content Placeholder 2">
            <a:extLst>
              <a:ext uri="{FF2B5EF4-FFF2-40B4-BE49-F238E27FC236}">
                <a16:creationId xmlns:a16="http://schemas.microsoft.com/office/drawing/2014/main" id="{3737173D-39D7-459E-8259-8B10B95CEF04}"/>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If voters have not received a ballot yet, it’s too late to mail them a replacement ballot. They need to vote in person. </a:t>
            </a:r>
          </a:p>
          <a:p>
            <a:r>
              <a:rPr lang="en-US" dirty="0">
                <a:latin typeface="Calibri" panose="020F0502020204030204" pitchFamily="34" charset="0"/>
                <a:cs typeface="Calibri" panose="020F0502020204030204" pitchFamily="34" charset="0"/>
              </a:rPr>
              <a:t>If the voter is not in Santa Cruz County, we can still assist them with voting. They need to call our office at 831-454-2060 and we can do a voter assist. </a:t>
            </a:r>
          </a:p>
          <a:p>
            <a:r>
              <a:rPr lang="en-US" dirty="0">
                <a:latin typeface="Calibri" panose="020F0502020204030204" pitchFamily="34" charset="0"/>
                <a:cs typeface="Calibri" panose="020F0502020204030204" pitchFamily="34" charset="0"/>
              </a:rPr>
              <a:t>Voting is available Friday – Tuesday. Vote early to avoid the lines. </a:t>
            </a:r>
          </a:p>
          <a:p>
            <a:r>
              <a:rPr lang="en-US" dirty="0">
                <a:latin typeface="Calibri" panose="020F0502020204030204" pitchFamily="34" charset="0"/>
                <a:cs typeface="Calibri" panose="020F0502020204030204" pitchFamily="34" charset="0"/>
              </a:rPr>
              <a:t>If you do show up to vote and there is a line, we can text you when it is your turn to vote. </a:t>
            </a:r>
          </a:p>
          <a:p>
            <a:r>
              <a:rPr lang="en-US" dirty="0">
                <a:latin typeface="Calibri" panose="020F0502020204030204" pitchFamily="34" charset="0"/>
                <a:cs typeface="Calibri" panose="020F0502020204030204" pitchFamily="34" charset="0"/>
              </a:rPr>
              <a:t>Ballots can still be mailed in CA. Ballots must be postmarked by Nov. 3. At this point, walk it in to the Post Office and get the envelope postmarked. </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374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CDE726-6D3E-4AD7-8CB9-640ADA9F3B08}"/>
              </a:ext>
            </a:extLst>
          </p:cNvPr>
          <p:cNvSpPr>
            <a:spLocks noGrp="1"/>
          </p:cNvSpPr>
          <p:nvPr>
            <p:ph type="title"/>
          </p:nvPr>
        </p:nvSpPr>
        <p:spPr>
          <a:xfrm>
            <a:off x="5144679" y="634946"/>
            <a:ext cx="6405063" cy="1450757"/>
          </a:xfrm>
        </p:spPr>
        <p:txBody>
          <a:bodyPr>
            <a:normAutofit/>
          </a:bodyPr>
          <a:lstStyle/>
          <a:p>
            <a:r>
              <a:rPr lang="en-US" dirty="0">
                <a:latin typeface="Calibri" panose="020F0502020204030204" pitchFamily="34" charset="0"/>
                <a:cs typeface="Calibri" panose="020F0502020204030204" pitchFamily="34" charset="0"/>
              </a:rPr>
              <a:t>How you can spread promote the vote!</a:t>
            </a:r>
          </a:p>
        </p:txBody>
      </p:sp>
      <p:pic>
        <p:nvPicPr>
          <p:cNvPr id="3074" name="Picture 2">
            <a:extLst>
              <a:ext uri="{FF2B5EF4-FFF2-40B4-BE49-F238E27FC236}">
                <a16:creationId xmlns:a16="http://schemas.microsoft.com/office/drawing/2014/main" id="{8C2E146F-14DF-4B7C-9286-1A13FF27BE07}"/>
              </a:ext>
            </a:extLst>
          </p:cNvPr>
          <p:cNvPicPr>
            <a:picLocks noChangeAspect="1" noChangeArrowheads="1"/>
          </p:cNvPicPr>
          <p:nvPr/>
        </p:nvPicPr>
        <p:blipFill rotWithShape="1">
          <a:blip r:embed="rId2"/>
          <a:srcRect t="7036" r="3" b="10845"/>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076" name="Picture 4" descr="Voting Rocks! | Shelby County Election Commission, TN">
            <a:extLst>
              <a:ext uri="{FF2B5EF4-FFF2-40B4-BE49-F238E27FC236}">
                <a16:creationId xmlns:a16="http://schemas.microsoft.com/office/drawing/2014/main" id="{6C13BDE6-A3C8-4923-A3E9-F3ADF2F2A5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662" r="-2" b="27695"/>
          <a:stretch/>
        </p:blipFill>
        <p:spPr bwMode="auto">
          <a:xfrm>
            <a:off x="633999" y="3218101"/>
            <a:ext cx="4020296" cy="24761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3C7BDE0-8D69-47EA-AFD8-D1C459A34D95}"/>
              </a:ext>
            </a:extLst>
          </p:cNvPr>
          <p:cNvSpPr>
            <a:spLocks noGrp="1"/>
          </p:cNvSpPr>
          <p:nvPr>
            <p:ph idx="1"/>
          </p:nvPr>
        </p:nvSpPr>
        <p:spPr>
          <a:xfrm>
            <a:off x="5144679" y="2198914"/>
            <a:ext cx="6405063" cy="3670180"/>
          </a:xfrm>
        </p:spPr>
        <p:txBody>
          <a:bodyPr>
            <a:normAutofit/>
          </a:bodyPr>
          <a:lstStyle/>
          <a:p>
            <a:r>
              <a:rPr lang="en-US" dirty="0">
                <a:latin typeface="Calibri" panose="020F0502020204030204" pitchFamily="34" charset="0"/>
                <a:cs typeface="Calibri" panose="020F0502020204030204" pitchFamily="34" charset="0"/>
              </a:rPr>
              <a:t>Talk to your family, friends, neighbors</a:t>
            </a:r>
          </a:p>
          <a:p>
            <a:r>
              <a:rPr lang="en-US" dirty="0">
                <a:latin typeface="Calibri" panose="020F0502020204030204" pitchFamily="34" charset="0"/>
                <a:cs typeface="Calibri" panose="020F0502020204030204" pitchFamily="34" charset="0"/>
              </a:rPr>
              <a:t>Chalk art </a:t>
            </a:r>
          </a:p>
          <a:p>
            <a:r>
              <a:rPr lang="en-US" dirty="0">
                <a:latin typeface="Calibri" panose="020F0502020204030204" pitchFamily="34" charset="0"/>
                <a:cs typeface="Calibri" panose="020F0502020204030204" pitchFamily="34" charset="0"/>
              </a:rPr>
              <a:t>Rock art </a:t>
            </a:r>
          </a:p>
          <a:p>
            <a:r>
              <a:rPr lang="en-US" dirty="0">
                <a:latin typeface="Calibri" panose="020F0502020204030204" pitchFamily="34" charset="0"/>
                <a:cs typeface="Calibri" panose="020F0502020204030204" pitchFamily="34" charset="0"/>
              </a:rPr>
              <a:t>Car art </a:t>
            </a:r>
          </a:p>
          <a:p>
            <a:r>
              <a:rPr lang="en-US" dirty="0">
                <a:latin typeface="Calibri" panose="020F0502020204030204" pitchFamily="34" charset="0"/>
                <a:cs typeface="Calibri" panose="020F0502020204030204" pitchFamily="34" charset="0"/>
              </a:rPr>
              <a:t>Social media</a:t>
            </a:r>
          </a:p>
          <a:p>
            <a:r>
              <a:rPr lang="en-US" dirty="0">
                <a:latin typeface="Calibri" panose="020F0502020204030204" pitchFamily="34" charset="0"/>
                <a:cs typeface="Calibri" panose="020F0502020204030204" pitchFamily="34" charset="0"/>
              </a:rPr>
              <a:t>Email</a:t>
            </a:r>
          </a:p>
          <a:p>
            <a:r>
              <a:rPr lang="en-US" dirty="0">
                <a:latin typeface="Calibri" panose="020F0502020204030204" pitchFamily="34" charset="0"/>
                <a:cs typeface="Calibri" panose="020F0502020204030204" pitchFamily="34" charset="0"/>
              </a:rPr>
              <a:t>Yard signs to promote voting!</a:t>
            </a:r>
          </a:p>
        </p:txBody>
      </p:sp>
      <p:sp>
        <p:nvSpPr>
          <p:cNvPr id="77" name="Rectangle 76">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81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4FD4-A57D-499F-8F0B-1F2729D023D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Delivering democracy takes many people</a:t>
            </a:r>
          </a:p>
        </p:txBody>
      </p:sp>
      <p:sp>
        <p:nvSpPr>
          <p:cNvPr id="3" name="Content Placeholder 2">
            <a:extLst>
              <a:ext uri="{FF2B5EF4-FFF2-40B4-BE49-F238E27FC236}">
                <a16:creationId xmlns:a16="http://schemas.microsoft.com/office/drawing/2014/main" id="{758833A3-7A59-42E0-9FD0-5670D0BD51EC}"/>
              </a:ext>
            </a:extLst>
          </p:cNvPr>
          <p:cNvSpPr>
            <a:spLocks noGrp="1"/>
          </p:cNvSpPr>
          <p:nvPr>
            <p:ph idx="1"/>
          </p:nvPr>
        </p:nvSpPr>
        <p:spPr>
          <a:xfrm>
            <a:off x="1207600" y="1881522"/>
            <a:ext cx="5336517" cy="4226585"/>
          </a:xfrm>
        </p:spPr>
        <p:txBody>
          <a:bodyPr>
            <a:normAutofit/>
          </a:bodyPr>
          <a:lstStyle/>
          <a:p>
            <a:pPr>
              <a:lnSpc>
                <a:spcPct val="120000"/>
              </a:lnSpc>
            </a:pPr>
            <a:r>
              <a:rPr lang="en-US" dirty="0">
                <a:latin typeface="Calibri" panose="020F0502020204030204" pitchFamily="34" charset="0"/>
                <a:cs typeface="Calibri" panose="020F0502020204030204" pitchFamily="34" charset="0"/>
              </a:rPr>
              <a:t>Voting locations – 17 or more clerks will be at each voting location. </a:t>
            </a:r>
          </a:p>
          <a:p>
            <a:pPr>
              <a:lnSpc>
                <a:spcPct val="120000"/>
              </a:lnSpc>
            </a:pPr>
            <a:r>
              <a:rPr lang="en-US" dirty="0">
                <a:latin typeface="Calibri" panose="020F0502020204030204" pitchFamily="34" charset="0"/>
                <a:cs typeface="Calibri" panose="020F0502020204030204" pitchFamily="34" charset="0"/>
              </a:rPr>
              <a:t>A team has been assigned to manage the </a:t>
            </a:r>
            <a:r>
              <a:rPr lang="en-US" dirty="0" err="1">
                <a:latin typeface="Calibri" panose="020F0502020204030204" pitchFamily="34" charset="0"/>
                <a:cs typeface="Calibri" panose="020F0502020204030204" pitchFamily="34" charset="0"/>
              </a:rPr>
              <a:t>VoteMobile</a:t>
            </a:r>
            <a:r>
              <a:rPr lang="en-US" dirty="0">
                <a:latin typeface="Calibri" panose="020F0502020204030204" pitchFamily="34" charset="0"/>
                <a:cs typeface="Calibri" panose="020F0502020204030204" pitchFamily="34" charset="0"/>
              </a:rPr>
              <a:t>.</a:t>
            </a:r>
          </a:p>
          <a:p>
            <a:pPr>
              <a:lnSpc>
                <a:spcPct val="120000"/>
              </a:lnSpc>
            </a:pPr>
            <a:r>
              <a:rPr lang="en-US" dirty="0">
                <a:latin typeface="Calibri" panose="020F0502020204030204" pitchFamily="34" charset="0"/>
                <a:cs typeface="Calibri" panose="020F0502020204030204" pitchFamily="34" charset="0"/>
              </a:rPr>
              <a:t>Two-person teams have been assigned to manage the ballot drop boxes. </a:t>
            </a:r>
          </a:p>
          <a:p>
            <a:pPr>
              <a:lnSpc>
                <a:spcPct val="120000"/>
              </a:lnSpc>
            </a:pPr>
            <a:r>
              <a:rPr lang="en-US" dirty="0">
                <a:latin typeface="Calibri" panose="020F0502020204030204" pitchFamily="34" charset="0"/>
                <a:cs typeface="Calibri" panose="020F0502020204030204" pitchFamily="34" charset="0"/>
              </a:rPr>
              <a:t>Election Worker hotline – staffed by county employees and some volunteers.</a:t>
            </a:r>
          </a:p>
          <a:p>
            <a:pPr>
              <a:lnSpc>
                <a:spcPct val="120000"/>
              </a:lnSpc>
            </a:pPr>
            <a:r>
              <a:rPr lang="en-US" dirty="0">
                <a:latin typeface="Calibri" panose="020F0502020204030204" pitchFamily="34" charset="0"/>
                <a:cs typeface="Calibri" panose="020F0502020204030204" pitchFamily="34" charset="0"/>
              </a:rPr>
              <a:t>Voter Hotline – staffed by county employees. </a:t>
            </a:r>
          </a:p>
        </p:txBody>
      </p:sp>
      <p:pic>
        <p:nvPicPr>
          <p:cNvPr id="1026" name="Picture 2" descr="Group of people wearing mask | Premium Vector">
            <a:extLst>
              <a:ext uri="{FF2B5EF4-FFF2-40B4-BE49-F238E27FC236}">
                <a16:creationId xmlns:a16="http://schemas.microsoft.com/office/drawing/2014/main" id="{E43BDB75-7AFD-44B2-B7D1-3AB801617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2238" y="2213204"/>
            <a:ext cx="5140092" cy="25700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DEF264-E71C-4342-B7F8-4EC99C7CDDC6}"/>
              </a:ext>
            </a:extLst>
          </p:cNvPr>
          <p:cNvSpPr txBox="1"/>
          <p:nvPr/>
        </p:nvSpPr>
        <p:spPr>
          <a:xfrm>
            <a:off x="6822238" y="5025006"/>
            <a:ext cx="5167618" cy="830997"/>
          </a:xfrm>
          <a:prstGeom prst="rect">
            <a:avLst/>
          </a:prstGeom>
          <a:noFill/>
        </p:spPr>
        <p:txBody>
          <a:bodyPr wrap="square" rtlCol="0">
            <a:spAutoFit/>
          </a:bodyPr>
          <a:lstStyle/>
          <a:p>
            <a:r>
              <a:rPr lang="en-US" sz="2400" dirty="0"/>
              <a:t>A huge THANK YOU to all our staff, extra help, county workers and volunteers!</a:t>
            </a:r>
          </a:p>
        </p:txBody>
      </p:sp>
    </p:spTree>
    <p:extLst>
      <p:ext uri="{BB962C8B-B14F-4D97-AF65-F5344CB8AC3E}">
        <p14:creationId xmlns:p14="http://schemas.microsoft.com/office/powerpoint/2010/main" val="121257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3D19E-A2BD-4319-9DAA-E1836F089952}"/>
              </a:ext>
            </a:extLst>
          </p:cNvPr>
          <p:cNvSpPr>
            <a:spLocks noGrp="1"/>
          </p:cNvSpPr>
          <p:nvPr>
            <p:ph type="title"/>
          </p:nvPr>
        </p:nvSpPr>
        <p:spPr>
          <a:xfrm>
            <a:off x="4974771" y="634946"/>
            <a:ext cx="6574972" cy="1450757"/>
          </a:xfrm>
        </p:spPr>
        <p:txBody>
          <a:bodyPr>
            <a:normAutofit/>
          </a:bodyPr>
          <a:lstStyle/>
          <a:p>
            <a:r>
              <a:rPr lang="en-US" dirty="0">
                <a:latin typeface="Calibri" panose="020F0502020204030204" pitchFamily="34" charset="0"/>
                <a:cs typeface="Calibri" panose="020F0502020204030204" pitchFamily="34" charset="0"/>
              </a:rPr>
              <a:t>Key dates and milestones</a:t>
            </a:r>
          </a:p>
        </p:txBody>
      </p:sp>
      <p:pic>
        <p:nvPicPr>
          <p:cNvPr id="2050" name="Picture 2" descr="Vote.nd.gov">
            <a:extLst>
              <a:ext uri="{FF2B5EF4-FFF2-40B4-BE49-F238E27FC236}">
                <a16:creationId xmlns:a16="http://schemas.microsoft.com/office/drawing/2014/main" id="{DE352B4E-F9E2-4E58-A267-0E60A1EB20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999" y="1325072"/>
            <a:ext cx="4001315" cy="3944424"/>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6C9DBF-0BE9-4BBA-AEDE-B4204222A2F2}"/>
              </a:ext>
            </a:extLst>
          </p:cNvPr>
          <p:cNvSpPr>
            <a:spLocks noGrp="1"/>
          </p:cNvSpPr>
          <p:nvPr>
            <p:ph idx="1"/>
          </p:nvPr>
        </p:nvSpPr>
        <p:spPr>
          <a:xfrm>
            <a:off x="4974769" y="2198914"/>
            <a:ext cx="6574973" cy="2767365"/>
          </a:xfrm>
        </p:spPr>
        <p:txBody>
          <a:bodyPr>
            <a:normAutofit/>
          </a:bodyPr>
          <a:lstStyle/>
          <a:p>
            <a:pPr marL="45720" indent="0">
              <a:spcBef>
                <a:spcPts val="0"/>
              </a:spcBef>
              <a:spcAft>
                <a:spcPts val="600"/>
              </a:spcAft>
              <a:buNone/>
            </a:pPr>
            <a:r>
              <a:rPr lang="en-US" dirty="0">
                <a:latin typeface="Calibri" panose="020F0502020204030204" pitchFamily="34" charset="0"/>
                <a:cs typeface="Calibri" panose="020F0502020204030204" pitchFamily="34" charset="0"/>
              </a:rPr>
              <a:t>Oct. 29, 2020 – 5 more days of voting!</a:t>
            </a:r>
          </a:p>
          <a:p>
            <a:pPr marL="45720" indent="0">
              <a:spcBef>
                <a:spcPts val="0"/>
              </a:spcBef>
              <a:spcAft>
                <a:spcPts val="600"/>
              </a:spcAft>
              <a:buNone/>
            </a:pPr>
            <a:r>
              <a:rPr lang="en-US" dirty="0">
                <a:latin typeface="Calibri" panose="020F0502020204030204" pitchFamily="34" charset="0"/>
                <a:cs typeface="Calibri" panose="020F0502020204030204" pitchFamily="34" charset="0"/>
              </a:rPr>
              <a:t>Oct. 31, 2020 – Happy Halloween – 16 additional in-person voting locations open.</a:t>
            </a:r>
          </a:p>
          <a:p>
            <a:pPr marL="45720" indent="0">
              <a:spcBef>
                <a:spcPts val="0"/>
              </a:spcBef>
              <a:spcAft>
                <a:spcPts val="600"/>
              </a:spcAft>
              <a:buNone/>
            </a:pPr>
            <a:r>
              <a:rPr lang="en-US" dirty="0">
                <a:latin typeface="Calibri" panose="020F0502020204030204" pitchFamily="34" charset="0"/>
                <a:cs typeface="Calibri" panose="020F0502020204030204" pitchFamily="34" charset="0"/>
              </a:rPr>
              <a:t>Nov. 2, 2020 – UCSC voting location opens.</a:t>
            </a:r>
          </a:p>
          <a:p>
            <a:pPr marL="45720" indent="0">
              <a:spcBef>
                <a:spcPts val="0"/>
              </a:spcBef>
              <a:spcAft>
                <a:spcPts val="600"/>
              </a:spcAft>
              <a:buNone/>
            </a:pPr>
            <a:r>
              <a:rPr lang="en-US" dirty="0">
                <a:latin typeface="Calibri" panose="020F0502020204030204" pitchFamily="34" charset="0"/>
                <a:cs typeface="Calibri" panose="020F0502020204030204" pitchFamily="34" charset="0"/>
              </a:rPr>
              <a:t>Nov. 3, 2020 - Election Day - the last day to vote!</a:t>
            </a:r>
          </a:p>
          <a:p>
            <a:pPr marL="45720" indent="0">
              <a:spcBef>
                <a:spcPts val="0"/>
              </a:spcBef>
              <a:spcAft>
                <a:spcPts val="600"/>
              </a:spcAft>
              <a:buNone/>
            </a:pPr>
            <a:r>
              <a:rPr lang="en-US" dirty="0">
                <a:latin typeface="Calibri" panose="020F0502020204030204" pitchFamily="34" charset="0"/>
                <a:cs typeface="Calibri" panose="020F0502020204030204" pitchFamily="34" charset="0"/>
              </a:rPr>
              <a:t>Nov. 29, 2020 – Last day to cure a signature. </a:t>
            </a:r>
          </a:p>
          <a:p>
            <a:pPr marL="45720" indent="0">
              <a:spcBef>
                <a:spcPts val="0"/>
              </a:spcBef>
              <a:spcAft>
                <a:spcPts val="600"/>
              </a:spcAft>
              <a:buNone/>
            </a:pPr>
            <a:r>
              <a:rPr lang="en-US" dirty="0">
                <a:latin typeface="Calibri" panose="020F0502020204030204" pitchFamily="34" charset="0"/>
                <a:cs typeface="Calibri" panose="020F0502020204030204" pitchFamily="34" charset="0"/>
              </a:rPr>
              <a:t>Dec. 1, 2020 – Deadline to certify the election.</a:t>
            </a:r>
          </a:p>
        </p:txBody>
      </p:sp>
      <p:sp>
        <p:nvSpPr>
          <p:cNvPr id="75" name="Rectangle 74">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415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2768A5-2FB2-4AAC-B762-6C587845E96F}"/>
              </a:ext>
            </a:extLst>
          </p:cNvPr>
          <p:cNvSpPr>
            <a:spLocks noGrp="1"/>
          </p:cNvSpPr>
          <p:nvPr>
            <p:ph type="title"/>
          </p:nvPr>
        </p:nvSpPr>
        <p:spPr>
          <a:xfrm>
            <a:off x="965030" y="963997"/>
            <a:ext cx="3254691" cy="4938361"/>
          </a:xfrm>
        </p:spPr>
        <p:txBody>
          <a:bodyPr anchor="ctr">
            <a:normAutofit/>
          </a:bodyPr>
          <a:lstStyle/>
          <a:p>
            <a:pPr algn="r"/>
            <a:r>
              <a:rPr lang="en-US" sz="4400" dirty="0">
                <a:latin typeface="+mn-lt"/>
              </a:rPr>
              <a:t>Assuming Office Dates</a:t>
            </a:r>
          </a:p>
        </p:txBody>
      </p:sp>
      <p:cxnSp>
        <p:nvCxnSpPr>
          <p:cNvPr id="17" name="Straight Connector 12">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822D6647-F372-4CEF-8EC7-FA43863C4A7D}"/>
              </a:ext>
            </a:extLst>
          </p:cNvPr>
          <p:cNvSpPr>
            <a:spLocks noGrp="1"/>
          </p:cNvSpPr>
          <p:nvPr>
            <p:ph idx="1"/>
          </p:nvPr>
        </p:nvSpPr>
        <p:spPr>
          <a:xfrm>
            <a:off x="5134882" y="963507"/>
            <a:ext cx="6135097" cy="4938851"/>
          </a:xfrm>
        </p:spPr>
        <p:txBody>
          <a:bodyPr anchor="ctr">
            <a:normAutofit/>
          </a:bodyPr>
          <a:lstStyle/>
          <a:p>
            <a:r>
              <a:rPr lang="en-US" sz="1500" dirty="0">
                <a:latin typeface="Calibri" panose="020F0502020204030204" pitchFamily="34" charset="0"/>
                <a:cs typeface="Calibri" panose="020F0502020204030204" pitchFamily="34" charset="0"/>
              </a:rPr>
              <a:t>December 4 – Special Districts: Candidates declared elected or appointed take office this date at noon after having taken the oath or posted any bond required by the principal act. §10554</a:t>
            </a:r>
          </a:p>
          <a:p>
            <a:r>
              <a:rPr lang="en-US" sz="1500" dirty="0">
                <a:latin typeface="Calibri" panose="020F0502020204030204" pitchFamily="34" charset="0"/>
                <a:cs typeface="Calibri" panose="020F0502020204030204" pitchFamily="34" charset="0"/>
              </a:rPr>
              <a:t>December 4 – School and Community College Districts: Candidates elected to school board take office, though no reference is made to “noon.”</a:t>
            </a:r>
          </a:p>
          <a:p>
            <a:r>
              <a:rPr lang="en-US" sz="1500" dirty="0">
                <a:latin typeface="Calibri" panose="020F0502020204030204" pitchFamily="34" charset="0"/>
                <a:cs typeface="Calibri" panose="020F0502020204030204" pitchFamily="34" charset="0"/>
              </a:rPr>
              <a:t>December 7 – State Senate and State Assembly Members take office.</a:t>
            </a:r>
          </a:p>
          <a:p>
            <a:r>
              <a:rPr lang="en-US" sz="1500" dirty="0">
                <a:latin typeface="Calibri" panose="020F0502020204030204" pitchFamily="34" charset="0"/>
                <a:cs typeface="Calibri" panose="020F0502020204030204" pitchFamily="34" charset="0"/>
              </a:rPr>
              <a:t>December 8 – Santa Cruz &amp; Watsonville City council members take office.</a:t>
            </a:r>
          </a:p>
          <a:p>
            <a:r>
              <a:rPr lang="en-US" sz="1500" dirty="0">
                <a:latin typeface="Calibri" panose="020F0502020204030204" pitchFamily="34" charset="0"/>
                <a:cs typeface="Calibri" panose="020F0502020204030204" pitchFamily="34" charset="0"/>
              </a:rPr>
              <a:t>December 10 – Capitola City council members take office.</a:t>
            </a:r>
          </a:p>
          <a:p>
            <a:r>
              <a:rPr lang="en-US" sz="1500" dirty="0">
                <a:latin typeface="Calibri" panose="020F0502020204030204" pitchFamily="34" charset="0"/>
                <a:cs typeface="Calibri" panose="020F0502020204030204" pitchFamily="34" charset="0"/>
              </a:rPr>
              <a:t>December 16 – Scotts Valley City council members take office.</a:t>
            </a:r>
          </a:p>
          <a:p>
            <a:r>
              <a:rPr lang="en-US" sz="1500" dirty="0">
                <a:latin typeface="Calibri" panose="020F0502020204030204" pitchFamily="34" charset="0"/>
                <a:cs typeface="Calibri" panose="020F0502020204030204" pitchFamily="34" charset="0"/>
              </a:rPr>
              <a:t>January 3 – Congressional members take office.</a:t>
            </a:r>
          </a:p>
          <a:p>
            <a:r>
              <a:rPr lang="en-US" sz="1500" dirty="0">
                <a:latin typeface="Calibri" panose="020F0502020204030204" pitchFamily="34" charset="0"/>
                <a:cs typeface="Calibri" panose="020F0502020204030204" pitchFamily="34" charset="0"/>
              </a:rPr>
              <a:t>January 4 – County Supervisors and Superior Court Judges take office.</a:t>
            </a:r>
          </a:p>
          <a:p>
            <a:r>
              <a:rPr lang="en-US" sz="1500" dirty="0">
                <a:latin typeface="Calibri" panose="020F0502020204030204" pitchFamily="34" charset="0"/>
                <a:cs typeface="Calibri" panose="020F0502020204030204" pitchFamily="34" charset="0"/>
              </a:rPr>
              <a:t>January 20 – Inauguration Day. President takes office at noon.</a:t>
            </a:r>
          </a:p>
        </p:txBody>
      </p:sp>
    </p:spTree>
    <p:extLst>
      <p:ext uri="{BB962C8B-B14F-4D97-AF65-F5344CB8AC3E}">
        <p14:creationId xmlns:p14="http://schemas.microsoft.com/office/powerpoint/2010/main" val="26424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E150-F378-416E-9517-8F44254C9E86}"/>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If you need to ask someone you trust to return your ballot</a:t>
            </a:r>
          </a:p>
        </p:txBody>
      </p:sp>
      <p:pic>
        <p:nvPicPr>
          <p:cNvPr id="5" name="Content Placeholder 4" descr="Diagram&#10;&#10;Description automatically generated">
            <a:extLst>
              <a:ext uri="{FF2B5EF4-FFF2-40B4-BE49-F238E27FC236}">
                <a16:creationId xmlns:a16="http://schemas.microsoft.com/office/drawing/2014/main" id="{4C069C9F-4DD5-4CB1-829B-5EE8B61DAF14}"/>
              </a:ext>
            </a:extLst>
          </p:cNvPr>
          <p:cNvPicPr>
            <a:picLocks noGrp="1" noChangeAspect="1"/>
          </p:cNvPicPr>
          <p:nvPr>
            <p:ph idx="1"/>
          </p:nvPr>
        </p:nvPicPr>
        <p:blipFill>
          <a:blip r:embed="rId2"/>
          <a:stretch>
            <a:fillRect/>
          </a:stretch>
        </p:blipFill>
        <p:spPr>
          <a:xfrm rot="16200000">
            <a:off x="2913108" y="1109624"/>
            <a:ext cx="3416300" cy="6208411"/>
          </a:xfrm>
        </p:spPr>
      </p:pic>
      <p:sp>
        <p:nvSpPr>
          <p:cNvPr id="6" name="TextBox 5">
            <a:extLst>
              <a:ext uri="{FF2B5EF4-FFF2-40B4-BE49-F238E27FC236}">
                <a16:creationId xmlns:a16="http://schemas.microsoft.com/office/drawing/2014/main" id="{922E1EEE-40B1-4FC6-95CA-56A727246AB2}"/>
              </a:ext>
            </a:extLst>
          </p:cNvPr>
          <p:cNvSpPr txBox="1"/>
          <p:nvPr/>
        </p:nvSpPr>
        <p:spPr>
          <a:xfrm>
            <a:off x="8489659" y="2644170"/>
            <a:ext cx="3135086" cy="1569660"/>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Make sure the person returning your ballot fills out this section on the envelope: </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Their name</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Their signature</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Their relationship to you</a:t>
            </a:r>
          </a:p>
        </p:txBody>
      </p:sp>
      <p:cxnSp>
        <p:nvCxnSpPr>
          <p:cNvPr id="13" name="Straight Arrow Connector 12">
            <a:extLst>
              <a:ext uri="{FF2B5EF4-FFF2-40B4-BE49-F238E27FC236}">
                <a16:creationId xmlns:a16="http://schemas.microsoft.com/office/drawing/2014/main" id="{9C8C9739-F3C9-4EA6-8882-442E1E18F8CA}"/>
              </a:ext>
            </a:extLst>
          </p:cNvPr>
          <p:cNvCxnSpPr/>
          <p:nvPr/>
        </p:nvCxnSpPr>
        <p:spPr>
          <a:xfrm flipH="1">
            <a:off x="7482980" y="3429000"/>
            <a:ext cx="1006679"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7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D321-201C-47FC-A120-ABDADE614551}"/>
              </a:ext>
            </a:extLst>
          </p:cNvPr>
          <p:cNvSpPr>
            <a:spLocks noGrp="1"/>
          </p:cNvSpPr>
          <p:nvPr>
            <p:ph type="title"/>
          </p:nvPr>
        </p:nvSpPr>
        <p:spPr/>
        <p:txBody>
          <a:bodyPr/>
          <a:lstStyle/>
          <a:p>
            <a:r>
              <a:rPr lang="en-US" dirty="0"/>
              <a:t>What to expect Election Night	</a:t>
            </a:r>
          </a:p>
        </p:txBody>
      </p:sp>
      <p:sp>
        <p:nvSpPr>
          <p:cNvPr id="3" name="Content Placeholder 2">
            <a:extLst>
              <a:ext uri="{FF2B5EF4-FFF2-40B4-BE49-F238E27FC236}">
                <a16:creationId xmlns:a16="http://schemas.microsoft.com/office/drawing/2014/main" id="{9166E194-AAFF-411C-AB1F-76BA0B6BE69F}"/>
              </a:ext>
            </a:extLst>
          </p:cNvPr>
          <p:cNvSpPr>
            <a:spLocks noGrp="1"/>
          </p:cNvSpPr>
          <p:nvPr>
            <p:ph idx="1"/>
          </p:nvPr>
        </p:nvSpPr>
        <p:spPr/>
        <p:txBody>
          <a:bodyPr/>
          <a:lstStyle/>
          <a:p>
            <a:r>
              <a:rPr lang="en-US" dirty="0"/>
              <a:t>8:15pm - First returns released will be the mailed ballots returned and processed, plus any in-person ballots voted prior to Nov. 3. </a:t>
            </a:r>
          </a:p>
          <a:p>
            <a:r>
              <a:rPr lang="en-US" dirty="0"/>
              <a:t>9pm – As ballots come in from the voting locations, they will be scanned. On Election Night, will not be able to count the mailed ballots, same day voter registration or provisional ballots cast at the voting locations on Nov. 3. Those ballots will be counted during the canvass. </a:t>
            </a:r>
          </a:p>
          <a:p>
            <a:r>
              <a:rPr lang="en-US" dirty="0"/>
              <a:t>10:30pm – Update of Vote Count totals</a:t>
            </a:r>
          </a:p>
          <a:p>
            <a:r>
              <a:rPr lang="en-US" dirty="0"/>
              <a:t>After midnight – We will post Semi-Official Election Night results. These will NOT be final results. </a:t>
            </a:r>
          </a:p>
          <a:p>
            <a:pPr marL="0" indent="0">
              <a:buNone/>
            </a:pPr>
            <a:endParaRPr lang="en-US" dirty="0"/>
          </a:p>
        </p:txBody>
      </p:sp>
    </p:spTree>
    <p:extLst>
      <p:ext uri="{BB962C8B-B14F-4D97-AF65-F5344CB8AC3E}">
        <p14:creationId xmlns:p14="http://schemas.microsoft.com/office/powerpoint/2010/main" val="11837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C3D8-9E2E-42D9-BFFB-5AE300DCC4DF}"/>
              </a:ext>
            </a:extLst>
          </p:cNvPr>
          <p:cNvSpPr>
            <a:spLocks noGrp="1"/>
          </p:cNvSpPr>
          <p:nvPr>
            <p:ph type="title"/>
          </p:nvPr>
        </p:nvSpPr>
        <p:spPr/>
        <p:txBody>
          <a:bodyPr/>
          <a:lstStyle/>
          <a:p>
            <a:r>
              <a:rPr lang="en-US" dirty="0"/>
              <a:t>The Canvass</a:t>
            </a:r>
          </a:p>
        </p:txBody>
      </p:sp>
      <p:sp>
        <p:nvSpPr>
          <p:cNvPr id="3" name="Content Placeholder 2">
            <a:extLst>
              <a:ext uri="{FF2B5EF4-FFF2-40B4-BE49-F238E27FC236}">
                <a16:creationId xmlns:a16="http://schemas.microsoft.com/office/drawing/2014/main" id="{5CC2D70A-E1FB-4BBA-A4DB-732C57EC1A3A}"/>
              </a:ext>
            </a:extLst>
          </p:cNvPr>
          <p:cNvSpPr>
            <a:spLocks noGrp="1"/>
          </p:cNvSpPr>
          <p:nvPr>
            <p:ph idx="1"/>
          </p:nvPr>
        </p:nvSpPr>
        <p:spPr/>
        <p:txBody>
          <a:bodyPr>
            <a:normAutofit fontScale="92500" lnSpcReduction="20000"/>
          </a:bodyPr>
          <a:lstStyle/>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Outstanding ballots</a:t>
            </a:r>
            <a:r>
              <a:rPr lang="en-US" sz="1800" dirty="0">
                <a:effectLst/>
                <a:latin typeface="Calibri" panose="020F0502020204030204" pitchFamily="34" charset="0"/>
                <a:ea typeface="Calibri" panose="020F0502020204030204" pitchFamily="34" charset="0"/>
                <a:cs typeface="Times New Roman" panose="02020603050405020304" pitchFamily="18" charset="0"/>
              </a:rPr>
              <a:t> - There will be thousands of outstanding ballots to be counted during the canvass: remaining mailed ballots returned by voters, same day voter registration ballots, provisional ballots, damaged ballots, ballots that need to be duplicated, etc. The semi-official results will be available in hardcopy at the office and online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www.votescount.us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What’s the Canvass all about?</a:t>
            </a:r>
            <a:r>
              <a:rPr lang="en-US" sz="1800" dirty="0">
                <a:effectLst/>
                <a:latin typeface="Calibri" panose="020F0502020204030204" pitchFamily="34" charset="0"/>
                <a:ea typeface="Calibri" panose="020F0502020204030204" pitchFamily="34" charset="0"/>
                <a:cs typeface="Times New Roman" panose="02020603050405020304" pitchFamily="18" charset="0"/>
              </a:rPr>
              <a:t> - The Official Canvass will begin Wednesday, November 4. The canvass includes processing all remaining ballots, adding same day voter registrations and processing their ballots, researching any provisional ballots, auditing the polls, and conducting a hand count of every contest at least once. For close contests, the hand count will be escalated.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 random drawing of the precincts subject to the 1% manual tally will take place at 10am, Thursday, November 5. Ballots will be coming in from the mail since the law has changed to allow ballots postmarked on or before Nov. 3 to be considered received on time if we get them by Nov. 20. Also, any voter in the State of California can return their ballot to any drop box or voting location in the State of California, so those ballots will come in from other counties after Election Day.</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do an update to the vote count each day and release the updated results around 4pm each day. We will also estimate each day how many ballots remain outstanding. We will not be able to tell you how many ballots are left to be counted in any particular jurisdiction. </a:t>
            </a:r>
          </a:p>
        </p:txBody>
      </p:sp>
    </p:spTree>
    <p:extLst>
      <p:ext uri="{BB962C8B-B14F-4D97-AF65-F5344CB8AC3E}">
        <p14:creationId xmlns:p14="http://schemas.microsoft.com/office/powerpoint/2010/main" val="133106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0C30-CBF7-4D61-BE65-D77732103FE0}"/>
              </a:ext>
            </a:extLst>
          </p:cNvPr>
          <p:cNvSpPr>
            <a:spLocks noGrp="1"/>
          </p:cNvSpPr>
          <p:nvPr>
            <p:ph type="title"/>
          </p:nvPr>
        </p:nvSpPr>
        <p:spPr/>
        <p:txBody>
          <a:bodyPr/>
          <a:lstStyle/>
          <a:p>
            <a:r>
              <a:rPr lang="en-US" sz="4800" dirty="0">
                <a:effectLst/>
                <a:ea typeface="Calibri" panose="020F0502020204030204" pitchFamily="34" charset="0"/>
                <a:cs typeface="Times New Roman" panose="02020603050405020304" pitchFamily="18" charset="0"/>
              </a:rPr>
              <a:t>When will we be done?</a:t>
            </a:r>
            <a:endParaRPr lang="en-US" dirty="0"/>
          </a:p>
        </p:txBody>
      </p:sp>
      <p:sp>
        <p:nvSpPr>
          <p:cNvPr id="3" name="Content Placeholder 2">
            <a:extLst>
              <a:ext uri="{FF2B5EF4-FFF2-40B4-BE49-F238E27FC236}">
                <a16:creationId xmlns:a16="http://schemas.microsoft.com/office/drawing/2014/main" id="{717D0BD6-8CA1-47E6-A482-BDCA7E2FBF43}"/>
              </a:ext>
            </a:extLst>
          </p:cNvPr>
          <p:cNvSpPr>
            <a:spLocks noGrp="1"/>
          </p:cNvSpPr>
          <p:nvPr>
            <p:ph idx="1"/>
          </p:nvPr>
        </p:nvSpPr>
        <p:spPr>
          <a:xfrm>
            <a:off x="1156003" y="1929624"/>
            <a:ext cx="10058400" cy="4023360"/>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hope to have most of the ballots in and counted before the Thanksgiving holiday. Pursuant to Elections Code §15375, the elections official shall prepare a certified statement of the results for the presidential election within 28 days of the election which is Tuesday, December 1. We plan to certify all results for all contests by that date. </a:t>
            </a:r>
          </a:p>
          <a:p>
            <a:endParaRPr lang="en-US" dirty="0"/>
          </a:p>
        </p:txBody>
      </p:sp>
      <p:pic>
        <p:nvPicPr>
          <p:cNvPr id="2050" name="Picture 2" descr="INDUSTRY CERTIFICATION - Intelitek">
            <a:extLst>
              <a:ext uri="{FF2B5EF4-FFF2-40B4-BE49-F238E27FC236}">
                <a16:creationId xmlns:a16="http://schemas.microsoft.com/office/drawing/2014/main" id="{903D006E-DCB9-40C1-B815-AD18817E5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608" y="2747708"/>
            <a:ext cx="3397540" cy="339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1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34EF-0748-4F5D-8C1F-7AD7C7F3D997}"/>
              </a:ext>
            </a:extLst>
          </p:cNvPr>
          <p:cNvSpPr>
            <a:spLocks noGrp="1"/>
          </p:cNvSpPr>
          <p:nvPr>
            <p:ph type="title"/>
          </p:nvPr>
        </p:nvSpPr>
        <p:spPr/>
        <p:txBody>
          <a:bodyPr/>
          <a:lstStyle/>
          <a:p>
            <a:r>
              <a:rPr lang="en-US" dirty="0"/>
              <a:t>When will other States be done?</a:t>
            </a:r>
          </a:p>
        </p:txBody>
      </p:sp>
      <p:sp>
        <p:nvSpPr>
          <p:cNvPr id="3" name="Content Placeholder 2">
            <a:extLst>
              <a:ext uri="{FF2B5EF4-FFF2-40B4-BE49-F238E27FC236}">
                <a16:creationId xmlns:a16="http://schemas.microsoft.com/office/drawing/2014/main" id="{264F7E28-0FE1-4CA2-AFE0-78E903AF91B5}"/>
              </a:ext>
            </a:extLst>
          </p:cNvPr>
          <p:cNvSpPr>
            <a:spLocks noGrp="1"/>
          </p:cNvSpPr>
          <p:nvPr>
            <p:ph idx="1"/>
          </p:nvPr>
        </p:nvSpPr>
        <p:spPr/>
        <p:txBody>
          <a:bodyPr/>
          <a:lstStyle/>
          <a:p>
            <a:r>
              <a:rPr lang="en-US" dirty="0"/>
              <a:t>Each state has a different timetable for the canvassing a general election, which involves compiling returns, making sure every ballot is accounted for and certifying the results. The process usually takes place later in November and sometimes extends into December.</a:t>
            </a:r>
          </a:p>
          <a:p>
            <a:r>
              <a:rPr lang="en-US" dirty="0"/>
              <a:t>This year, close margins will increase the likelihood of legal fights over which ballots should count. But a handful of deadlines will also place pressure on courts to resolve disputes quickly.</a:t>
            </a:r>
          </a:p>
          <a:p>
            <a:r>
              <a:rPr lang="en-US" dirty="0"/>
              <a:t>States are supposed to appoint presidential electors by Dec. 8 — or at the latest, Dec. 14, when the electors meet in state capitals to cast their votes. Certificates of election from the states are counted by members of Congress on Jan. 6.</a:t>
            </a:r>
          </a:p>
        </p:txBody>
      </p:sp>
    </p:spTree>
    <p:extLst>
      <p:ext uri="{BB962C8B-B14F-4D97-AF65-F5344CB8AC3E}">
        <p14:creationId xmlns:p14="http://schemas.microsoft.com/office/powerpoint/2010/main" val="240090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7D48-BAED-4C55-AB07-932A12ECC343}"/>
              </a:ext>
            </a:extLst>
          </p:cNvPr>
          <p:cNvSpPr>
            <a:spLocks noGrp="1"/>
          </p:cNvSpPr>
          <p:nvPr>
            <p:ph type="title"/>
          </p:nvPr>
        </p:nvSpPr>
        <p:spPr/>
        <p:txBody>
          <a:bodyPr/>
          <a:lstStyle/>
          <a:p>
            <a:r>
              <a:rPr lang="en-US" dirty="0"/>
              <a:t>The Electoral College</a:t>
            </a:r>
          </a:p>
        </p:txBody>
      </p:sp>
      <p:sp>
        <p:nvSpPr>
          <p:cNvPr id="3" name="Content Placeholder 2">
            <a:extLst>
              <a:ext uri="{FF2B5EF4-FFF2-40B4-BE49-F238E27FC236}">
                <a16:creationId xmlns:a16="http://schemas.microsoft.com/office/drawing/2014/main" id="{422014A8-2C7E-4A62-9DBF-92203734FB18}"/>
              </a:ext>
            </a:extLst>
          </p:cNvPr>
          <p:cNvSpPr>
            <a:spLocks noGrp="1"/>
          </p:cNvSpPr>
          <p:nvPr>
            <p:ph idx="1"/>
          </p:nvPr>
        </p:nvSpPr>
        <p:spPr/>
        <p:txBody>
          <a:bodyPr>
            <a:normAutofit/>
          </a:bodyPr>
          <a:lstStyle/>
          <a:p>
            <a:pPr marL="0" indent="0">
              <a:buNone/>
            </a:pPr>
            <a:r>
              <a:rPr lang="en-US" sz="1600" dirty="0">
                <a:solidFill>
                  <a:schemeClr val="tx1"/>
                </a:solidFill>
              </a:rPr>
              <a:t>On November 3, 2020, registered voters in each state cast their ballots for the Office of President and Vice President.</a:t>
            </a:r>
          </a:p>
          <a:p>
            <a:pPr marL="0" indent="0">
              <a:buNone/>
            </a:pPr>
            <a:r>
              <a:rPr lang="en-US" sz="1600" dirty="0">
                <a:solidFill>
                  <a:schemeClr val="tx1"/>
                </a:solidFill>
                <a:effectLst/>
                <a:ea typeface="Times New Roman" panose="02020603050405020304" pitchFamily="18" charset="0"/>
                <a:cs typeface="Arial" panose="020B0604020202020204" pitchFamily="34" charset="0"/>
              </a:rPr>
              <a:t>Each state is allocated a number of Electors equal to the number of its U.S. Representatives plus its two senators. In CA the total electoral votes is 55 – 2 Senators and 53 members of the House of Representatives.</a:t>
            </a:r>
          </a:p>
          <a:p>
            <a:pPr marL="0" indent="0">
              <a:buNone/>
            </a:pPr>
            <a:r>
              <a:rPr lang="en-US" sz="1600" dirty="0">
                <a:solidFill>
                  <a:schemeClr val="tx1"/>
                </a:solidFill>
              </a:rPr>
              <a:t>The candidate with the most electoral votes – 270 or more – (over one half of the total vote of 538) is declared President.</a:t>
            </a:r>
          </a:p>
          <a:p>
            <a:pPr marL="0" indent="0">
              <a:buNone/>
            </a:pPr>
            <a:r>
              <a:rPr lang="en-US" sz="1600" dirty="0">
                <a:solidFill>
                  <a:schemeClr val="tx1"/>
                </a:solidFill>
              </a:rPr>
              <a:t>Whichever presidential candidate gets the most popular votes in a State wins all the Electors for that state except for the states of Maine and Nebraska which award electoral votes proportionately.</a:t>
            </a:r>
          </a:p>
          <a:p>
            <a:pPr marL="0" indent="0">
              <a:buNone/>
            </a:pPr>
            <a:r>
              <a:rPr lang="en-US" sz="1600" dirty="0">
                <a:solidFill>
                  <a:schemeClr val="tx1"/>
                </a:solidFill>
              </a:rPr>
              <a:t>The Candidate With the Most Votes Does Not Always Win: In the past 125 years, there have been four occasions when a presidential candidate won the popular vote, but lost the election: in 1876, Samuel J. Tilden won the popular vote, but Rutherford B. Hayes won the electoral vote, and, therefore, the election; and in 1888, Grover Cleveland won the popular vote, but Benjamin Harrison won the election. In 2000, Al Gore won the popular vote, but George Bush was elected President. In 2016, Hilary Clinton won the popular vote, but Donald Trump was elected President.</a:t>
            </a:r>
          </a:p>
        </p:txBody>
      </p:sp>
    </p:spTree>
    <p:extLst>
      <p:ext uri="{BB962C8B-B14F-4D97-AF65-F5344CB8AC3E}">
        <p14:creationId xmlns:p14="http://schemas.microsoft.com/office/powerpoint/2010/main" val="51345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316F-2B8A-4DDE-8A3D-03A53DF4FFA4}"/>
              </a:ext>
            </a:extLst>
          </p:cNvPr>
          <p:cNvSpPr>
            <a:spLocks noGrp="1"/>
          </p:cNvSpPr>
          <p:nvPr>
            <p:ph type="title"/>
          </p:nvPr>
        </p:nvSpPr>
        <p:spPr/>
        <p:txBody>
          <a:bodyPr/>
          <a:lstStyle/>
          <a:p>
            <a:r>
              <a:rPr lang="en-US" dirty="0"/>
              <a:t>National Popular Vote</a:t>
            </a:r>
          </a:p>
        </p:txBody>
      </p:sp>
      <p:sp>
        <p:nvSpPr>
          <p:cNvPr id="3" name="Content Placeholder 2">
            <a:extLst>
              <a:ext uri="{FF2B5EF4-FFF2-40B4-BE49-F238E27FC236}">
                <a16:creationId xmlns:a16="http://schemas.microsoft.com/office/drawing/2014/main" id="{E412E111-F96A-48FA-9E8B-12AB0CC7D9A6}"/>
              </a:ext>
            </a:extLst>
          </p:cNvPr>
          <p:cNvSpPr>
            <a:spLocks noGrp="1"/>
          </p:cNvSpPr>
          <p:nvPr>
            <p:ph idx="1"/>
          </p:nvPr>
        </p:nvSpPr>
        <p:spPr/>
        <p:txBody>
          <a:bodyPr>
            <a:normAutofit/>
          </a:bodyPr>
          <a:lstStyle/>
          <a:p>
            <a:r>
              <a:rPr lang="en-US" dirty="0">
                <a:solidFill>
                  <a:schemeClr val="tx1"/>
                </a:solidFill>
              </a:rPr>
              <a:t>The National Popular Vote bill will take effect when enacted into law by states possessing 270 electoral votes (a majority of the 538 electoral votes).  As of July 2020, it has been enacted into law in 16 jurisdictions possessing 196 electoral votes, including 4 small states (DE, HI, RI, VT), 8 medium-sized states (CO, CT, MD, MA, NJ, NM, OR, WA), 3 big states (CA, IL, NY), and the District of Columbia.  </a:t>
            </a:r>
          </a:p>
          <a:p>
            <a:r>
              <a:rPr lang="en-US" dirty="0">
                <a:solidFill>
                  <a:schemeClr val="tx1"/>
                </a:solidFill>
              </a:rPr>
              <a:t>The bill will take effect when enacted by states possessing an additional 74 electoral votes.  </a:t>
            </a:r>
          </a:p>
          <a:p>
            <a:r>
              <a:rPr lang="en-US" dirty="0">
                <a:solidFill>
                  <a:schemeClr val="tx1"/>
                </a:solidFill>
              </a:rPr>
              <a:t>The National Popular Vote bill has now passed a total of 41 state legislative chambers in 24 states. It has also passed at least one legislative chamber in 9 states possessing 88 electoral votes (AR, AZ, ME, MI, MN, NC, NV, OK, VA).  It has been unanimously approved at the committee level in 2 states possessing 27 more electoral votes (GA, MO). The National Popular Vote bill has been introduced in various years in all 50 states. </a:t>
            </a:r>
          </a:p>
        </p:txBody>
      </p:sp>
    </p:spTree>
    <p:extLst>
      <p:ext uri="{BB962C8B-B14F-4D97-AF65-F5344CB8AC3E}">
        <p14:creationId xmlns:p14="http://schemas.microsoft.com/office/powerpoint/2010/main" val="217967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D9C4E9E-2C27-4626-8A3A-4DC3D07B1519}"/>
              </a:ext>
            </a:extLst>
          </p:cNvPr>
          <p:cNvSpPr>
            <a:spLocks noGrp="1"/>
          </p:cNvSpPr>
          <p:nvPr>
            <p:ph type="title"/>
          </p:nvPr>
        </p:nvSpPr>
        <p:spPr>
          <a:xfrm>
            <a:off x="492370" y="516835"/>
            <a:ext cx="3084844" cy="2103875"/>
          </a:xfrm>
        </p:spPr>
        <p:txBody>
          <a:bodyPr vert="horz" lIns="91440" tIns="45720" rIns="91440" bIns="45720" rtlCol="0">
            <a:normAutofit/>
          </a:bodyPr>
          <a:lstStyle/>
          <a:p>
            <a:r>
              <a:rPr lang="en-US" sz="3600" dirty="0">
                <a:solidFill>
                  <a:srgbClr val="FFFFFF"/>
                </a:solidFill>
              </a:rPr>
              <a:t>Thank you for participating and Thank you for voting!</a:t>
            </a:r>
          </a:p>
        </p:txBody>
      </p:sp>
      <p:sp>
        <p:nvSpPr>
          <p:cNvPr id="4" name="Content Placeholder 3">
            <a:extLst>
              <a:ext uri="{FF2B5EF4-FFF2-40B4-BE49-F238E27FC236}">
                <a16:creationId xmlns:a16="http://schemas.microsoft.com/office/drawing/2014/main" id="{7C755425-B549-45B9-9456-932C480041DA}"/>
              </a:ext>
            </a:extLst>
          </p:cNvPr>
          <p:cNvSpPr>
            <a:spLocks noGrp="1"/>
          </p:cNvSpPr>
          <p:nvPr>
            <p:ph idx="1"/>
          </p:nvPr>
        </p:nvSpPr>
        <p:spPr>
          <a:xfrm>
            <a:off x="492370" y="3132501"/>
            <a:ext cx="3084844" cy="3335519"/>
          </a:xfrm>
        </p:spPr>
        <p:txBody>
          <a:bodyPr vert="horz" lIns="0" tIns="45720" rIns="0" bIns="45720" rtlCol="0">
            <a:normAutofit/>
          </a:bodyPr>
          <a:lstStyle/>
          <a:p>
            <a:r>
              <a:rPr lang="en-US" sz="1500" dirty="0">
                <a:solidFill>
                  <a:srgbClr val="FFFFFF"/>
                </a:solidFill>
              </a:rPr>
              <a:t>Gail L. Pellerin</a:t>
            </a:r>
            <a:br>
              <a:rPr lang="en-US" sz="1500" dirty="0">
                <a:solidFill>
                  <a:srgbClr val="FFFFFF"/>
                </a:solidFill>
              </a:rPr>
            </a:br>
            <a:r>
              <a:rPr lang="en-US" sz="1500" dirty="0">
                <a:solidFill>
                  <a:srgbClr val="FFFFFF"/>
                </a:solidFill>
              </a:rPr>
              <a:t>County Clerk</a:t>
            </a:r>
            <a:br>
              <a:rPr lang="en-US" sz="1500" dirty="0">
                <a:solidFill>
                  <a:srgbClr val="FFFFFF"/>
                </a:solidFill>
              </a:rPr>
            </a:br>
            <a:r>
              <a:rPr lang="en-US" sz="1500" dirty="0">
                <a:solidFill>
                  <a:srgbClr val="FFFFFF"/>
                </a:solidFill>
              </a:rPr>
              <a:t>831-454-2060 (main)</a:t>
            </a:r>
            <a:br>
              <a:rPr lang="en-US" sz="1500" dirty="0">
                <a:solidFill>
                  <a:srgbClr val="FFFFFF"/>
                </a:solidFill>
              </a:rPr>
            </a:br>
            <a:r>
              <a:rPr lang="en-US" sz="1500" dirty="0">
                <a:solidFill>
                  <a:srgbClr val="FFFFFF"/>
                </a:solidFill>
              </a:rPr>
              <a:t>831-454-2419 (direct)</a:t>
            </a:r>
            <a:br>
              <a:rPr lang="en-US" sz="1500" dirty="0">
                <a:solidFill>
                  <a:srgbClr val="FFFFFF"/>
                </a:solidFill>
              </a:rPr>
            </a:br>
            <a:r>
              <a:rPr lang="en-US" sz="1500" dirty="0">
                <a:solidFill>
                  <a:srgbClr val="FFFFFF"/>
                </a:solidFill>
                <a:hlinkClick r:id="rId2">
                  <a:extLst>
                    <a:ext uri="{A12FA001-AC4F-418D-AE19-62706E023703}">
                      <ahyp:hlinkClr xmlns:ahyp="http://schemas.microsoft.com/office/drawing/2018/hyperlinkcolor" val="tx"/>
                    </a:ext>
                  </a:extLst>
                </a:hlinkClick>
              </a:rPr>
              <a:t>info@votescount.us</a:t>
            </a:r>
            <a:br>
              <a:rPr lang="en-US" sz="1500" dirty="0">
                <a:solidFill>
                  <a:srgbClr val="FFFFFF"/>
                </a:solidFill>
              </a:rPr>
            </a:br>
            <a:r>
              <a:rPr lang="en-US" sz="1500" dirty="0">
                <a:solidFill>
                  <a:srgbClr val="FFFFFF"/>
                </a:solidFill>
                <a:hlinkClick r:id="rId3">
                  <a:extLst>
                    <a:ext uri="{A12FA001-AC4F-418D-AE19-62706E023703}">
                      <ahyp:hlinkClr xmlns:ahyp="http://schemas.microsoft.com/office/drawing/2018/hyperlinkcolor" val="tx"/>
                    </a:ext>
                  </a:extLst>
                </a:hlinkClick>
              </a:rPr>
              <a:t>www.votescount.us</a:t>
            </a:r>
            <a:r>
              <a:rPr lang="en-US" sz="1500" dirty="0">
                <a:solidFill>
                  <a:srgbClr val="FFFFFF"/>
                </a:solidFill>
              </a:rPr>
              <a:t> </a:t>
            </a:r>
          </a:p>
          <a:p>
            <a:endParaRPr lang="en-US" sz="1500" dirty="0">
              <a:solidFill>
                <a:srgbClr val="FFFFFF"/>
              </a:solidFill>
            </a:endParaRPr>
          </a:p>
        </p:txBody>
      </p:sp>
      <p:sp>
        <p:nvSpPr>
          <p:cNvPr id="46" name="Rectangle 45">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C53CC90F-3B76-427F-90EC-8C143F4E3B5F}"/>
              </a:ext>
            </a:extLst>
          </p:cNvPr>
          <p:cNvSpPr txBox="1"/>
          <p:nvPr/>
        </p:nvSpPr>
        <p:spPr>
          <a:xfrm>
            <a:off x="4362275" y="880844"/>
            <a:ext cx="7499758" cy="1692771"/>
          </a:xfrm>
          <a:prstGeom prst="rect">
            <a:avLst/>
          </a:prstGeom>
          <a:noFill/>
        </p:spPr>
        <p:txBody>
          <a:bodyPr wrap="square" rtlCol="0">
            <a:spAutoFit/>
          </a:bodyPr>
          <a:lstStyle/>
          <a:p>
            <a:r>
              <a:rPr lang="en-US" sz="2000" dirty="0"/>
              <a:t>Check out our Videos!!</a:t>
            </a:r>
          </a:p>
          <a:p>
            <a:endParaRPr lang="en-US" sz="1400" dirty="0"/>
          </a:p>
          <a:p>
            <a:r>
              <a:rPr lang="en-US" sz="1400" dirty="0" err="1"/>
              <a:t>Votemobile</a:t>
            </a:r>
            <a:r>
              <a:rPr lang="en-US" sz="1400" dirty="0"/>
              <a:t> = </a:t>
            </a:r>
            <a:r>
              <a:rPr lang="en-US" sz="1400" dirty="0">
                <a:hlinkClick r:id="rId4"/>
              </a:rPr>
              <a:t>https://www.youtube.com/watch?v=b0yCn9ykwb4</a:t>
            </a:r>
            <a:r>
              <a:rPr lang="en-US" sz="1400" dirty="0"/>
              <a:t> </a:t>
            </a:r>
          </a:p>
          <a:p>
            <a:endParaRPr lang="en-US" sz="1400" dirty="0"/>
          </a:p>
          <a:p>
            <a:r>
              <a:rPr lang="en-US" sz="1400" dirty="0"/>
              <a:t>Nov. 3 – The last day to vote = </a:t>
            </a:r>
            <a:r>
              <a:rPr lang="en-US" sz="1400" dirty="0">
                <a:hlinkClick r:id="rId5"/>
              </a:rPr>
              <a:t>https://www.youtube.com/watch?v=BPmCrZW6tL0</a:t>
            </a:r>
            <a:r>
              <a:rPr lang="en-US" sz="1400" dirty="0"/>
              <a:t> </a:t>
            </a:r>
          </a:p>
          <a:p>
            <a:endParaRPr lang="en-US" sz="1400" dirty="0"/>
          </a:p>
          <a:p>
            <a:r>
              <a:rPr lang="en-US" sz="1400" dirty="0"/>
              <a:t>Life of the Ballot = </a:t>
            </a:r>
            <a:r>
              <a:rPr lang="en-US" sz="1400" dirty="0">
                <a:hlinkClick r:id="rId6"/>
              </a:rPr>
              <a:t>https://www.youtube.com/watch?v=3_DzkC39CvA</a:t>
            </a:r>
            <a:r>
              <a:rPr lang="en-US" sz="1400" dirty="0"/>
              <a:t> </a:t>
            </a:r>
          </a:p>
        </p:txBody>
      </p:sp>
      <p:pic>
        <p:nvPicPr>
          <p:cNvPr id="8" name="Picture 7">
            <a:extLst>
              <a:ext uri="{FF2B5EF4-FFF2-40B4-BE49-F238E27FC236}">
                <a16:creationId xmlns:a16="http://schemas.microsoft.com/office/drawing/2014/main" id="{44D43F2F-2D3B-430B-A9E2-0644C5712765}"/>
              </a:ext>
            </a:extLst>
          </p:cNvPr>
          <p:cNvPicPr>
            <a:picLocks noChangeAspect="1"/>
          </p:cNvPicPr>
          <p:nvPr/>
        </p:nvPicPr>
        <p:blipFill>
          <a:blip r:embed="rId7"/>
          <a:stretch>
            <a:fillRect/>
          </a:stretch>
        </p:blipFill>
        <p:spPr>
          <a:xfrm>
            <a:off x="4368852" y="2739748"/>
            <a:ext cx="5760221" cy="2410446"/>
          </a:xfrm>
          <a:prstGeom prst="rect">
            <a:avLst/>
          </a:prstGeom>
        </p:spPr>
      </p:pic>
      <p:pic>
        <p:nvPicPr>
          <p:cNvPr id="10" name="Picture 9">
            <a:extLst>
              <a:ext uri="{FF2B5EF4-FFF2-40B4-BE49-F238E27FC236}">
                <a16:creationId xmlns:a16="http://schemas.microsoft.com/office/drawing/2014/main" id="{A52A940B-63FF-42AA-ADB5-F593A15A7E8F}"/>
              </a:ext>
            </a:extLst>
          </p:cNvPr>
          <p:cNvPicPr>
            <a:picLocks noChangeAspect="1"/>
          </p:cNvPicPr>
          <p:nvPr/>
        </p:nvPicPr>
        <p:blipFill>
          <a:blip r:embed="rId8"/>
          <a:stretch>
            <a:fillRect/>
          </a:stretch>
        </p:blipFill>
        <p:spPr>
          <a:xfrm>
            <a:off x="4449656" y="5394121"/>
            <a:ext cx="725321" cy="725321"/>
          </a:xfrm>
          <a:prstGeom prst="rect">
            <a:avLst/>
          </a:prstGeom>
        </p:spPr>
      </p:pic>
      <p:pic>
        <p:nvPicPr>
          <p:cNvPr id="12" name="Picture 11">
            <a:extLst>
              <a:ext uri="{FF2B5EF4-FFF2-40B4-BE49-F238E27FC236}">
                <a16:creationId xmlns:a16="http://schemas.microsoft.com/office/drawing/2014/main" id="{A1FC88E8-1CAB-4106-8BDF-C5B02BDDF5C1}"/>
              </a:ext>
            </a:extLst>
          </p:cNvPr>
          <p:cNvPicPr>
            <a:picLocks noChangeAspect="1"/>
          </p:cNvPicPr>
          <p:nvPr/>
        </p:nvPicPr>
        <p:blipFill>
          <a:blip r:embed="rId9"/>
          <a:stretch>
            <a:fillRect/>
          </a:stretch>
        </p:blipFill>
        <p:spPr>
          <a:xfrm>
            <a:off x="5732784" y="5407357"/>
            <a:ext cx="665643" cy="665643"/>
          </a:xfrm>
          <a:prstGeom prst="rect">
            <a:avLst/>
          </a:prstGeom>
        </p:spPr>
      </p:pic>
      <p:pic>
        <p:nvPicPr>
          <p:cNvPr id="16" name="Picture 15">
            <a:extLst>
              <a:ext uri="{FF2B5EF4-FFF2-40B4-BE49-F238E27FC236}">
                <a16:creationId xmlns:a16="http://schemas.microsoft.com/office/drawing/2014/main" id="{DD864D41-1569-4B98-9128-59E579318461}"/>
              </a:ext>
            </a:extLst>
          </p:cNvPr>
          <p:cNvPicPr>
            <a:picLocks noChangeAspect="1"/>
          </p:cNvPicPr>
          <p:nvPr/>
        </p:nvPicPr>
        <p:blipFill>
          <a:blip r:embed="rId10"/>
          <a:stretch>
            <a:fillRect/>
          </a:stretch>
        </p:blipFill>
        <p:spPr>
          <a:xfrm>
            <a:off x="6827482" y="5316327"/>
            <a:ext cx="842962" cy="842962"/>
          </a:xfrm>
          <a:prstGeom prst="rect">
            <a:avLst/>
          </a:prstGeom>
        </p:spPr>
      </p:pic>
    </p:spTree>
    <p:extLst>
      <p:ext uri="{BB962C8B-B14F-4D97-AF65-F5344CB8AC3E}">
        <p14:creationId xmlns:p14="http://schemas.microsoft.com/office/powerpoint/2010/main" val="236092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1FAB73F-4123-4D74-8C89-D9D9297A79DF}"/>
              </a:ext>
            </a:extLst>
          </p:cNvPr>
          <p:cNvSpPr>
            <a:spLocks noGrp="1"/>
          </p:cNvSpPr>
          <p:nvPr>
            <p:ph type="title"/>
          </p:nvPr>
        </p:nvSpPr>
        <p:spPr>
          <a:xfrm>
            <a:off x="678037" y="5008537"/>
            <a:ext cx="10891921" cy="1476103"/>
          </a:xfrm>
        </p:spPr>
        <p:txBody>
          <a:bodyPr vert="horz" lIns="91440" tIns="45720" rIns="91440" bIns="45720" rtlCol="0" anchor="b">
            <a:normAutofit/>
          </a:bodyPr>
          <a:lstStyle/>
          <a:p>
            <a:r>
              <a:rPr lang="en-US" sz="3600" dirty="0">
                <a:solidFill>
                  <a:srgbClr val="FFFFFF"/>
                </a:solidFill>
              </a:rPr>
              <a:t>Official Ballot Drop Boxes</a:t>
            </a:r>
            <a:br>
              <a:rPr lang="en-US" sz="3600" dirty="0">
                <a:solidFill>
                  <a:srgbClr val="FFFFFF"/>
                </a:solidFill>
              </a:rPr>
            </a:br>
            <a:r>
              <a:rPr lang="en-US" sz="2000" dirty="0">
                <a:solidFill>
                  <a:srgbClr val="FFFFFF"/>
                </a:solidFill>
              </a:rPr>
              <a:t>Our outdoor boxes  are available 24/7. They are either silver or blue. They both clearly indicate that it is an Official Ballot Drop Box for Santa Cruz County. The laws governing the boxes are posted on the front of the box. </a:t>
            </a:r>
          </a:p>
        </p:txBody>
      </p:sp>
      <p:pic>
        <p:nvPicPr>
          <p:cNvPr id="5" name="Content Placeholder 4" descr="A sign on the side of a road&#10;&#10;Description automatically generated">
            <a:extLst>
              <a:ext uri="{FF2B5EF4-FFF2-40B4-BE49-F238E27FC236}">
                <a16:creationId xmlns:a16="http://schemas.microsoft.com/office/drawing/2014/main" id="{5FA256EF-AE76-407C-B519-DD9F4E9F8FE7}"/>
              </a:ext>
            </a:extLst>
          </p:cNvPr>
          <p:cNvPicPr>
            <a:picLocks noGrp="1" noChangeAspect="1"/>
          </p:cNvPicPr>
          <p:nvPr>
            <p:ph idx="1"/>
          </p:nvPr>
        </p:nvPicPr>
        <p:blipFill rotWithShape="1">
          <a:blip r:embed="rId2"/>
          <a:srcRect r="1" b="9542"/>
          <a:stretch/>
        </p:blipFill>
        <p:spPr>
          <a:xfrm>
            <a:off x="20" y="10"/>
            <a:ext cx="7977495" cy="4744794"/>
          </a:xfrm>
          <a:prstGeom prst="rect">
            <a:avLst/>
          </a:prstGeom>
        </p:spPr>
      </p:pic>
      <p:pic>
        <p:nvPicPr>
          <p:cNvPr id="7" name="Picture 6" descr="A picture containing outdoor, bench, wooden, sitting&#10;&#10;Description automatically generated">
            <a:extLst>
              <a:ext uri="{FF2B5EF4-FFF2-40B4-BE49-F238E27FC236}">
                <a16:creationId xmlns:a16="http://schemas.microsoft.com/office/drawing/2014/main" id="{2B210536-B273-4850-921D-2A7A83BDEC94}"/>
              </a:ext>
            </a:extLst>
          </p:cNvPr>
          <p:cNvPicPr>
            <a:picLocks noChangeAspect="1"/>
          </p:cNvPicPr>
          <p:nvPr/>
        </p:nvPicPr>
        <p:blipFill rotWithShape="1">
          <a:blip r:embed="rId3"/>
          <a:srcRect r="12156"/>
          <a:stretch/>
        </p:blipFill>
        <p:spPr>
          <a:xfrm rot="5400000">
            <a:off x="7788137" y="260261"/>
            <a:ext cx="4747788" cy="4053618"/>
          </a:xfrm>
          <a:prstGeom prst="rect">
            <a:avLst/>
          </a:prstGeom>
        </p:spPr>
      </p:pic>
      <p:sp>
        <p:nvSpPr>
          <p:cNvPr id="23" name="Rectangle 22">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371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27C5-1F11-427A-B5F8-AA296244D83A}"/>
              </a:ext>
            </a:extLst>
          </p:cNvPr>
          <p:cNvSpPr>
            <a:spLocks noGrp="1"/>
          </p:cNvSpPr>
          <p:nvPr>
            <p:ph type="title"/>
          </p:nvPr>
        </p:nvSpPr>
        <p:spPr/>
        <p:txBody>
          <a:bodyPr/>
          <a:lstStyle/>
          <a:p>
            <a:r>
              <a:rPr lang="en-US" dirty="0">
                <a:latin typeface="+mn-lt"/>
              </a:rPr>
              <a:t>Are the boxes secure?</a:t>
            </a:r>
          </a:p>
        </p:txBody>
      </p:sp>
      <p:sp>
        <p:nvSpPr>
          <p:cNvPr id="3" name="Content Placeholder 2">
            <a:extLst>
              <a:ext uri="{FF2B5EF4-FFF2-40B4-BE49-F238E27FC236}">
                <a16:creationId xmlns:a16="http://schemas.microsoft.com/office/drawing/2014/main" id="{49FC7A33-8AE0-43A8-B66B-457095203A77}"/>
              </a:ext>
            </a:extLst>
          </p:cNvPr>
          <p:cNvSpPr>
            <a:spLocks noGrp="1"/>
          </p:cNvSpPr>
          <p:nvPr>
            <p:ph idx="1"/>
          </p:nvPr>
        </p:nvSpPr>
        <p:spPr/>
        <p:txBody>
          <a:bodyPr/>
          <a:lstStyle/>
          <a:p>
            <a:r>
              <a:rPr lang="en-US" dirty="0"/>
              <a:t>Boxes are bolted to the ground from the inside. </a:t>
            </a:r>
          </a:p>
          <a:p>
            <a:r>
              <a:rPr lang="en-US" dirty="0"/>
              <a:t>A two-person team has been assigned to each box. They are emptying the boxes at least once a day, more frequently as we get closer to Election Day. </a:t>
            </a:r>
          </a:p>
          <a:p>
            <a:r>
              <a:rPr lang="en-US" dirty="0"/>
              <a:t>There is chain of custody documentation that must be completed by the team and verified by the elections officials accepting the ballots at County Elections.</a:t>
            </a:r>
          </a:p>
          <a:p>
            <a:r>
              <a:rPr lang="en-US" dirty="0"/>
              <a:t>To open the box, the elections officials must cut the wire seal containing a unique number and unlock the padlock. Two keys must be used to unlock the box to access the ballots. </a:t>
            </a:r>
          </a:p>
          <a:p>
            <a:r>
              <a:rPr lang="en-US" dirty="0"/>
              <a:t>When completed, the team locks the box and uses a new wire seal. The number of the new seal is recorded on the documentation. </a:t>
            </a:r>
          </a:p>
        </p:txBody>
      </p:sp>
    </p:spTree>
    <p:extLst>
      <p:ext uri="{BB962C8B-B14F-4D97-AF65-F5344CB8AC3E}">
        <p14:creationId xmlns:p14="http://schemas.microsoft.com/office/powerpoint/2010/main" val="369149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Ballot drop box locations</a:t>
            </a:r>
          </a:p>
        </p:txBody>
      </p:sp>
      <p:sp>
        <p:nvSpPr>
          <p:cNvPr id="3" name="Content Placeholder 2">
            <a:extLst>
              <a:ext uri="{FF2B5EF4-FFF2-40B4-BE49-F238E27FC236}">
                <a16:creationId xmlns:a16="http://schemas.microsoft.com/office/drawing/2014/main" id="{DF7D2E1F-56DB-4E8B-B385-BFCA35DF4436}"/>
              </a:ext>
            </a:extLst>
          </p:cNvPr>
          <p:cNvSpPr>
            <a:spLocks noGrp="1"/>
          </p:cNvSpPr>
          <p:nvPr>
            <p:ph idx="1"/>
          </p:nvPr>
        </p:nvSpPr>
        <p:spPr>
          <a:xfrm>
            <a:off x="1005664" y="1917207"/>
            <a:ext cx="8825659" cy="4179855"/>
          </a:xfrm>
        </p:spPr>
        <p:txBody>
          <a:bodyPr>
            <a:normAutofit fontScale="62500" lnSpcReduction="20000"/>
          </a:bodyPr>
          <a:lstStyle/>
          <a:p>
            <a:pPr marL="137160" marR="0" indent="0">
              <a:lnSpc>
                <a:spcPct val="107000"/>
              </a:lnSpc>
              <a:spcBef>
                <a:spcPts val="0"/>
              </a:spcBef>
              <a:spcAft>
                <a:spcPts val="60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Aptos</a:t>
            </a:r>
            <a:r>
              <a:rPr lang="en-US" sz="2200" dirty="0">
                <a:effectLst/>
                <a:latin typeface="Calibri" panose="020F0502020204030204" pitchFamily="34" charset="0"/>
                <a:ea typeface="Calibri" panose="020F0502020204030204" pitchFamily="34" charset="0"/>
                <a:cs typeface="Calibri" panose="020F0502020204030204" pitchFamily="34" charset="0"/>
              </a:rPr>
              <a:t> - Public Library parking lot, 7695 Soquel Dr.</a:t>
            </a:r>
          </a:p>
          <a:p>
            <a:pPr marL="137160" marR="0" indent="0">
              <a:lnSpc>
                <a:spcPct val="107000"/>
              </a:lnSpc>
              <a:spcBef>
                <a:spcPts val="0"/>
              </a:spcBef>
              <a:spcAft>
                <a:spcPts val="60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Aptos</a:t>
            </a:r>
            <a:r>
              <a:rPr lang="en-US" sz="2200" dirty="0">
                <a:effectLst/>
                <a:latin typeface="Calibri" panose="020F0502020204030204" pitchFamily="34" charset="0"/>
                <a:ea typeface="Calibri" panose="020F0502020204030204" pitchFamily="34" charset="0"/>
                <a:cs typeface="Calibri" panose="020F0502020204030204" pitchFamily="34" charset="0"/>
              </a:rPr>
              <a:t> - Polo Grounds, 2255 Huntington Dr.</a:t>
            </a:r>
          </a:p>
          <a:p>
            <a:pPr marL="137160" marR="0" indent="0">
              <a:lnSpc>
                <a:spcPct val="107000"/>
              </a:lnSpc>
              <a:spcBef>
                <a:spcPts val="0"/>
              </a:spcBef>
              <a:spcAft>
                <a:spcPts val="60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Aptos</a:t>
            </a:r>
            <a:r>
              <a:rPr lang="en-US" sz="2200" dirty="0">
                <a:effectLst/>
                <a:latin typeface="Calibri" panose="020F0502020204030204" pitchFamily="34" charset="0"/>
                <a:ea typeface="Calibri" panose="020F0502020204030204" pitchFamily="34" charset="0"/>
                <a:cs typeface="Calibri" panose="020F0502020204030204" pitchFamily="34" charset="0"/>
              </a:rPr>
              <a:t> - Cabrillo College by football stadium, 3732 Cabrillo College Dr.</a:t>
            </a:r>
          </a:p>
          <a:p>
            <a:pPr marL="137160" marR="0" indent="0">
              <a:lnSpc>
                <a:spcPct val="107000"/>
              </a:lnSpc>
              <a:spcBef>
                <a:spcPts val="0"/>
              </a:spcBef>
              <a:spcAft>
                <a:spcPts val="60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Ben Lomond</a:t>
            </a:r>
            <a:r>
              <a:rPr lang="en-US" sz="2200" dirty="0">
                <a:effectLst/>
                <a:latin typeface="Calibri" panose="020F0502020204030204" pitchFamily="34" charset="0"/>
                <a:ea typeface="Calibri" panose="020F0502020204030204" pitchFamily="34" charset="0"/>
                <a:cs typeface="Calibri" panose="020F0502020204030204" pitchFamily="34" charset="0"/>
              </a:rPr>
              <a:t> - Highlands Park parking lot, 8500 Highway 9</a:t>
            </a:r>
          </a:p>
          <a:p>
            <a:pPr marL="137160" marR="0" indent="0">
              <a:lnSpc>
                <a:spcPct val="107000"/>
              </a:lnSpc>
              <a:spcBef>
                <a:spcPts val="0"/>
              </a:spcBef>
              <a:spcAft>
                <a:spcPts val="60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Boulder Creek</a:t>
            </a:r>
            <a:r>
              <a:rPr lang="en-US" sz="2200" dirty="0">
                <a:effectLst/>
                <a:latin typeface="Calibri" panose="020F0502020204030204" pitchFamily="34" charset="0"/>
                <a:ea typeface="Calibri" panose="020F0502020204030204" pitchFamily="34" charset="0"/>
                <a:cs typeface="Calibri" panose="020F0502020204030204" pitchFamily="34" charset="0"/>
              </a:rPr>
              <a:t> – Public Library, 13390 W. Park Ave.: </a:t>
            </a:r>
            <a:r>
              <a:rPr lang="en-US" sz="2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walk up</a:t>
            </a:r>
          </a:p>
          <a:p>
            <a:pPr marL="137160" marR="0" indent="0">
              <a:lnSpc>
                <a:spcPct val="107000"/>
              </a:lnSpc>
              <a:spcBef>
                <a:spcPts val="0"/>
              </a:spcBef>
              <a:spcAft>
                <a:spcPts val="60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Capitola</a:t>
            </a:r>
            <a:r>
              <a:rPr lang="en-US" sz="2200" dirty="0">
                <a:effectLst/>
                <a:latin typeface="Calibri" panose="020F0502020204030204" pitchFamily="34" charset="0"/>
                <a:ea typeface="Calibri" panose="020F0502020204030204" pitchFamily="34" charset="0"/>
                <a:cs typeface="Calibri" panose="020F0502020204030204" pitchFamily="34" charset="0"/>
              </a:rPr>
              <a:t> - City Hall parking lot, 420 Capitola Ave.</a:t>
            </a:r>
          </a:p>
          <a:p>
            <a:pPr marL="137160" marR="0" indent="0">
              <a:lnSpc>
                <a:spcPct val="107000"/>
              </a:lnSpc>
              <a:spcBef>
                <a:spcPts val="0"/>
              </a:spcBef>
              <a:spcAft>
                <a:spcPts val="60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Capitola</a:t>
            </a:r>
            <a:r>
              <a:rPr lang="en-US" sz="2200" dirty="0">
                <a:effectLst/>
                <a:latin typeface="Calibri" panose="020F0502020204030204" pitchFamily="34" charset="0"/>
                <a:ea typeface="Calibri" panose="020F0502020204030204" pitchFamily="34" charset="0"/>
                <a:cs typeface="Calibri" panose="020F0502020204030204" pitchFamily="34" charset="0"/>
              </a:rPr>
              <a:t> - Shopping Mall Capitola Rd. side, near Bank of America, 1855 41st Ave.</a:t>
            </a:r>
          </a:p>
          <a:p>
            <a:pPr marL="137160" marR="0" indent="0">
              <a:lnSpc>
                <a:spcPct val="107000"/>
              </a:lnSpc>
              <a:spcBef>
                <a:spcPts val="0"/>
              </a:spcBef>
              <a:spcAft>
                <a:spcPts val="600"/>
              </a:spcAft>
              <a:buNone/>
            </a:pPr>
            <a:r>
              <a:rPr lang="en-US" sz="2200" b="1" dirty="0">
                <a:effectLst/>
                <a:latin typeface="Calibri" panose="020F0502020204030204" pitchFamily="34" charset="0"/>
                <a:ea typeface="Calibri" panose="020F0502020204030204" pitchFamily="34" charset="0"/>
                <a:cs typeface="Calibri" panose="020F0502020204030204" pitchFamily="34" charset="0"/>
              </a:rPr>
              <a:t>Felton</a:t>
            </a:r>
            <a:r>
              <a:rPr lang="en-US" sz="2200" dirty="0">
                <a:effectLst/>
                <a:latin typeface="Calibri" panose="020F0502020204030204" pitchFamily="34" charset="0"/>
                <a:ea typeface="Calibri" panose="020F0502020204030204" pitchFamily="34" charset="0"/>
                <a:cs typeface="Calibri" panose="020F0502020204030204" pitchFamily="34" charset="0"/>
              </a:rPr>
              <a:t> - Covered Bridge Park parking lot, Mt. Hermon/Graham Hill Rd.</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Santa Cruz</a:t>
            </a:r>
            <a:r>
              <a:rPr lang="en-US" sz="2200" dirty="0">
                <a:effectLst/>
                <a:latin typeface="Calibri" panose="020F0502020204030204" pitchFamily="34" charset="0"/>
                <a:ea typeface="Calibri" panose="020F0502020204030204" pitchFamily="34" charset="0"/>
                <a:cs typeface="Calibri" panose="020F0502020204030204" pitchFamily="34" charset="0"/>
              </a:rPr>
              <a:t> - County Gov. Center parking lot, 701 Ocean St.</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Santa Cruz</a:t>
            </a:r>
            <a:r>
              <a:rPr lang="en-US" sz="2200" dirty="0">
                <a:effectLst/>
                <a:latin typeface="Calibri" panose="020F0502020204030204" pitchFamily="34" charset="0"/>
                <a:ea typeface="Calibri" panose="020F0502020204030204" pitchFamily="34" charset="0"/>
                <a:cs typeface="Calibri" panose="020F0502020204030204" pitchFamily="34" charset="0"/>
              </a:rPr>
              <a:t> - Public Library parking lot, 212 Church St.</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Santa Cruz</a:t>
            </a:r>
            <a:r>
              <a:rPr lang="en-US" sz="2200" dirty="0">
                <a:effectLst/>
                <a:latin typeface="Calibri" panose="020F0502020204030204" pitchFamily="34" charset="0"/>
                <a:ea typeface="Calibri" panose="020F0502020204030204" pitchFamily="34" charset="0"/>
                <a:cs typeface="Calibri" panose="020F0502020204030204" pitchFamily="34" charset="0"/>
              </a:rPr>
              <a:t> - UCSC Quarry Plaza: </a:t>
            </a:r>
            <a:r>
              <a:rPr lang="en-US" sz="2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walk up</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Scotts Valley</a:t>
            </a:r>
            <a:r>
              <a:rPr lang="en-US" sz="2200" dirty="0">
                <a:effectLst/>
                <a:latin typeface="Calibri" panose="020F0502020204030204" pitchFamily="34" charset="0"/>
                <a:ea typeface="Calibri" panose="020F0502020204030204" pitchFamily="34" charset="0"/>
                <a:cs typeface="Calibri" panose="020F0502020204030204" pitchFamily="34" charset="0"/>
              </a:rPr>
              <a:t> - City Hall parking lot, 1 Civic Center Dr.</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2200" dirty="0">
                <a:effectLst/>
                <a:latin typeface="Calibri" panose="020F0502020204030204" pitchFamily="34" charset="0"/>
                <a:ea typeface="Calibri" panose="020F0502020204030204" pitchFamily="34" charset="0"/>
                <a:cs typeface="Calibri" panose="020F0502020204030204" pitchFamily="34" charset="0"/>
              </a:rPr>
              <a:t> - Parking Lot 14, 316 Rodriguez St.</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2200" dirty="0">
                <a:effectLst/>
                <a:latin typeface="Calibri" panose="020F0502020204030204" pitchFamily="34" charset="0"/>
                <a:ea typeface="Calibri" panose="020F0502020204030204" pitchFamily="34" charset="0"/>
                <a:cs typeface="Calibri" panose="020F0502020204030204" pitchFamily="34" charset="0"/>
              </a:rPr>
              <a:t> - County Health Center parking lot, 1430 Freedom Blvd.</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2200" dirty="0">
                <a:effectLst/>
                <a:latin typeface="Calibri" panose="020F0502020204030204" pitchFamily="34" charset="0"/>
                <a:ea typeface="Calibri" panose="020F0502020204030204" pitchFamily="34" charset="0"/>
                <a:cs typeface="Calibri" panose="020F0502020204030204" pitchFamily="34" charset="0"/>
              </a:rPr>
              <a:t> - </a:t>
            </a:r>
            <a:r>
              <a:rPr lang="en-US" sz="2200" dirty="0" err="1">
                <a:effectLst/>
                <a:latin typeface="Calibri" panose="020F0502020204030204" pitchFamily="34" charset="0"/>
                <a:ea typeface="Calibri" panose="020F0502020204030204" pitchFamily="34" charset="0"/>
                <a:cs typeface="Calibri" panose="020F0502020204030204" pitchFamily="34" charset="0"/>
              </a:rPr>
              <a:t>Corralitos</a:t>
            </a:r>
            <a:r>
              <a:rPr lang="en-US" sz="2200" dirty="0">
                <a:effectLst/>
                <a:latin typeface="Calibri" panose="020F0502020204030204" pitchFamily="34" charset="0"/>
                <a:ea typeface="Calibri" panose="020F0502020204030204" pitchFamily="34" charset="0"/>
                <a:cs typeface="Calibri" panose="020F0502020204030204" pitchFamily="34" charset="0"/>
              </a:rPr>
              <a:t> Community Center parking lot, 35 Browns Valley Rd.</a:t>
            </a:r>
          </a:p>
          <a:p>
            <a:endParaRPr lang="en-US" dirty="0"/>
          </a:p>
        </p:txBody>
      </p:sp>
      <p:pic>
        <p:nvPicPr>
          <p:cNvPr id="6" name="Picture 5">
            <a:extLst>
              <a:ext uri="{FF2B5EF4-FFF2-40B4-BE49-F238E27FC236}">
                <a16:creationId xmlns:a16="http://schemas.microsoft.com/office/drawing/2014/main" id="{DDE30C16-F6C7-46BA-A5A1-10C7B7D6047E}"/>
              </a:ext>
            </a:extLst>
          </p:cNvPr>
          <p:cNvPicPr>
            <a:picLocks noChangeAspect="1"/>
          </p:cNvPicPr>
          <p:nvPr/>
        </p:nvPicPr>
        <p:blipFill>
          <a:blip r:embed="rId2"/>
          <a:srcRect/>
          <a:stretch/>
        </p:blipFill>
        <p:spPr>
          <a:xfrm>
            <a:off x="7598323" y="1917207"/>
            <a:ext cx="2926607" cy="3902144"/>
          </a:xfrm>
          <a:prstGeom prst="rect">
            <a:avLst/>
          </a:prstGeom>
        </p:spPr>
      </p:pic>
    </p:spTree>
    <p:extLst>
      <p:ext uri="{BB962C8B-B14F-4D97-AF65-F5344CB8AC3E}">
        <p14:creationId xmlns:p14="http://schemas.microsoft.com/office/powerpoint/2010/main" val="16893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7D50-76E8-43FD-A246-8A239F744F5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Inside ballot drop box locations</a:t>
            </a:r>
          </a:p>
        </p:txBody>
      </p:sp>
      <p:sp>
        <p:nvSpPr>
          <p:cNvPr id="3" name="Content Placeholder 2">
            <a:extLst>
              <a:ext uri="{FF2B5EF4-FFF2-40B4-BE49-F238E27FC236}">
                <a16:creationId xmlns:a16="http://schemas.microsoft.com/office/drawing/2014/main" id="{B4BE03D6-23B9-4E6F-A7CB-6864FD09226F}"/>
              </a:ext>
            </a:extLst>
          </p:cNvPr>
          <p:cNvSpPr>
            <a:spLocks noGrp="1"/>
          </p:cNvSpPr>
          <p:nvPr>
            <p:ph idx="1"/>
          </p:nvPr>
        </p:nvSpPr>
        <p:spPr/>
        <p:txBody>
          <a:bodyPr>
            <a:normAutofit/>
          </a:bodyPr>
          <a:lstStyle/>
          <a:p>
            <a:r>
              <a:rPr lang="en-US" sz="2400" dirty="0">
                <a:latin typeface="Calibri" panose="020F0502020204030204" pitchFamily="34" charset="0"/>
                <a:cs typeface="Calibri" panose="020F0502020204030204" pitchFamily="34" charset="0"/>
              </a:rPr>
              <a:t>County Elections: 701 Ocean St., Room 310, Santa Cruz                  </a:t>
            </a:r>
          </a:p>
          <a:p>
            <a:r>
              <a:rPr lang="en-US" sz="2400" dirty="0">
                <a:latin typeface="Calibri" panose="020F0502020204030204" pitchFamily="34" charset="0"/>
                <a:cs typeface="Calibri" panose="020F0502020204030204" pitchFamily="34" charset="0"/>
              </a:rPr>
              <a:t>Santa Cruz City Clerk: 809 Center St., Santa Cruz</a:t>
            </a:r>
          </a:p>
          <a:p>
            <a:r>
              <a:rPr lang="en-US" sz="2400" dirty="0">
                <a:latin typeface="Calibri" panose="020F0502020204030204" pitchFamily="34" charset="0"/>
                <a:cs typeface="Calibri" panose="020F0502020204030204" pitchFamily="34" charset="0"/>
              </a:rPr>
              <a:t>Simpkins Swim Center: 979 17th Ave., Santa Cruz                             </a:t>
            </a:r>
          </a:p>
          <a:p>
            <a:r>
              <a:rPr lang="en-US" sz="2400" dirty="0">
                <a:latin typeface="Calibri" panose="020F0502020204030204" pitchFamily="34" charset="0"/>
                <a:cs typeface="Calibri" panose="020F0502020204030204" pitchFamily="34" charset="0"/>
              </a:rPr>
              <a:t>Capitola City Clerk: 420 Capitola Ave., Capitola                   </a:t>
            </a:r>
          </a:p>
          <a:p>
            <a:r>
              <a:rPr lang="en-US" sz="2400" dirty="0">
                <a:latin typeface="Calibri" panose="020F0502020204030204" pitchFamily="34" charset="0"/>
                <a:cs typeface="Calibri" panose="020F0502020204030204" pitchFamily="34" charset="0"/>
              </a:rPr>
              <a:t>Watsonville City Clerk: 275 Main St., 4th Floor, Watsonville</a:t>
            </a:r>
          </a:p>
          <a:p>
            <a:r>
              <a:rPr lang="en-US" sz="2400" dirty="0">
                <a:latin typeface="Calibri" panose="020F0502020204030204" pitchFamily="34" charset="0"/>
                <a:cs typeface="Calibri" panose="020F0502020204030204" pitchFamily="34" charset="0"/>
              </a:rPr>
              <a:t>Watsonville Public Library: 275 Main St., 1st Floor, Watsonville</a:t>
            </a:r>
          </a:p>
          <a:p>
            <a:r>
              <a:rPr lang="en-US" sz="2400" dirty="0">
                <a:latin typeface="Calibri" panose="020F0502020204030204" pitchFamily="34" charset="0"/>
                <a:cs typeface="Calibri" panose="020F0502020204030204" pitchFamily="34" charset="0"/>
              </a:rPr>
              <a:t>We will also have a drop box at each residential care facility for their residents.</a:t>
            </a:r>
          </a:p>
          <a:p>
            <a:r>
              <a:rPr lang="en-US" sz="1400" dirty="0">
                <a:latin typeface="Calibri" panose="020F0502020204030204" pitchFamily="34" charset="0"/>
                <a:cs typeface="Calibri" panose="020F0502020204030204" pitchFamily="34" charset="0"/>
              </a:rPr>
              <a:t>*No box at Scotts Valley City Hall since they are closed to the public.</a:t>
            </a:r>
          </a:p>
        </p:txBody>
      </p:sp>
    </p:spTree>
    <p:extLst>
      <p:ext uri="{BB962C8B-B14F-4D97-AF65-F5344CB8AC3E}">
        <p14:creationId xmlns:p14="http://schemas.microsoft.com/office/powerpoint/2010/main" val="327992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9445BA6-E356-4594-961A-3D09F85DF723}"/>
              </a:ext>
            </a:extLst>
          </p:cNvPr>
          <p:cNvSpPr>
            <a:spLocks noGrp="1"/>
          </p:cNvSpPr>
          <p:nvPr>
            <p:ph type="title"/>
          </p:nvPr>
        </p:nvSpPr>
        <p:spPr>
          <a:xfrm>
            <a:off x="1065197" y="5120640"/>
            <a:ext cx="10058400" cy="1297344"/>
          </a:xfrm>
        </p:spPr>
        <p:txBody>
          <a:bodyPr vert="horz" lIns="91440" tIns="45720" rIns="91440" bIns="45720" rtlCol="0" anchor="b">
            <a:normAutofit/>
          </a:bodyPr>
          <a:lstStyle/>
          <a:p>
            <a:r>
              <a:rPr lang="en-US" sz="3600" dirty="0">
                <a:solidFill>
                  <a:srgbClr val="FFFFFF"/>
                </a:solidFill>
              </a:rPr>
              <a:t>Inside drop boxes are staffed</a:t>
            </a:r>
            <a:br>
              <a:rPr lang="en-US" sz="3600" dirty="0">
                <a:solidFill>
                  <a:srgbClr val="FFFFFF"/>
                </a:solidFill>
              </a:rPr>
            </a:br>
            <a:r>
              <a:rPr lang="en-US" sz="1800" dirty="0">
                <a:solidFill>
                  <a:srgbClr val="FFFFFF"/>
                </a:solidFill>
              </a:rPr>
              <a:t>These boxes are staffed and only available when the office is open to the public. The box is sealed with a cable tie </a:t>
            </a:r>
            <a:br>
              <a:rPr lang="en-US" sz="1800" dirty="0">
                <a:solidFill>
                  <a:srgbClr val="FFFFFF"/>
                </a:solidFill>
              </a:rPr>
            </a:br>
            <a:r>
              <a:rPr lang="en-US" sz="1800" dirty="0">
                <a:solidFill>
                  <a:srgbClr val="FFFFFF"/>
                </a:solidFill>
              </a:rPr>
              <a:t>that is broken each time it is emptied. Two-person teams empty the boxes regularly and provide the chain of custody documentation. </a:t>
            </a:r>
            <a:endParaRPr lang="en-US" sz="3600" dirty="0">
              <a:solidFill>
                <a:srgbClr val="FFFFFF"/>
              </a:solidFill>
            </a:endParaRPr>
          </a:p>
        </p:txBody>
      </p:sp>
      <p:pic>
        <p:nvPicPr>
          <p:cNvPr id="5" name="Content Placeholder 4" descr="A picture containing indoor, table, sitting, suitcase&#10;&#10;Description automatically generated">
            <a:extLst>
              <a:ext uri="{FF2B5EF4-FFF2-40B4-BE49-F238E27FC236}">
                <a16:creationId xmlns:a16="http://schemas.microsoft.com/office/drawing/2014/main" id="{2E370385-DCD0-4485-A354-D843EF41AE57}"/>
              </a:ext>
            </a:extLst>
          </p:cNvPr>
          <p:cNvPicPr>
            <a:picLocks noGrp="1" noChangeAspect="1"/>
          </p:cNvPicPr>
          <p:nvPr>
            <p:ph idx="1"/>
          </p:nvPr>
        </p:nvPicPr>
        <p:blipFill rotWithShape="1">
          <a:blip r:embed="rId2"/>
          <a:srcRect r="1" b="20698"/>
          <a:stretch/>
        </p:blipFill>
        <p:spPr>
          <a:xfrm>
            <a:off x="20" y="10"/>
            <a:ext cx="7977495" cy="4744794"/>
          </a:xfrm>
          <a:prstGeom prst="rect">
            <a:avLst/>
          </a:prstGeom>
        </p:spPr>
      </p:pic>
      <p:pic>
        <p:nvPicPr>
          <p:cNvPr id="7" name="Picture 6" descr="Text&#10;&#10;Description automatically generated">
            <a:extLst>
              <a:ext uri="{FF2B5EF4-FFF2-40B4-BE49-F238E27FC236}">
                <a16:creationId xmlns:a16="http://schemas.microsoft.com/office/drawing/2014/main" id="{D9E715CF-560E-46EE-A74E-44BBBD76F94A}"/>
              </a:ext>
            </a:extLst>
          </p:cNvPr>
          <p:cNvPicPr>
            <a:picLocks noChangeAspect="1"/>
          </p:cNvPicPr>
          <p:nvPr/>
        </p:nvPicPr>
        <p:blipFill rotWithShape="1">
          <a:blip r:embed="rId3"/>
          <a:srcRect r="12156"/>
          <a:stretch/>
        </p:blipFill>
        <p:spPr>
          <a:xfrm rot="5400000">
            <a:off x="7791297" y="349050"/>
            <a:ext cx="4747788" cy="4053618"/>
          </a:xfrm>
          <a:prstGeom prst="rect">
            <a:avLst/>
          </a:prstGeom>
        </p:spPr>
      </p:pic>
      <p:sp>
        <p:nvSpPr>
          <p:cNvPr id="22" name="Rectangle 21">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596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TotalTime>
  <Words>4766</Words>
  <Application>Microsoft Office PowerPoint</Application>
  <PresentationFormat>Widescreen</PresentationFormat>
  <Paragraphs>277</Paragraphs>
  <Slides>46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Calibri Light</vt:lpstr>
      <vt:lpstr>Georgia</vt:lpstr>
      <vt:lpstr>Wingdings</vt:lpstr>
      <vt:lpstr>Ocean 16x9</vt:lpstr>
      <vt:lpstr>Retrospect</vt:lpstr>
      <vt:lpstr>Voting Matters So, let’s talk about it!</vt:lpstr>
      <vt:lpstr>Yes, you can still return your ballot by mail!</vt:lpstr>
      <vt:lpstr>Make sure you sign your ballot envelope in your own handwriting</vt:lpstr>
      <vt:lpstr>If you need to ask someone you trust to return your ballot</vt:lpstr>
      <vt:lpstr>Official Ballot Drop Boxes Our outdoor boxes  are available 24/7. They are either silver or blue. They both clearly indicate that it is an Official Ballot Drop Box for Santa Cruz County. The laws governing the boxes are posted on the front of the box. </vt:lpstr>
      <vt:lpstr>Are the boxes secure?</vt:lpstr>
      <vt:lpstr>Ballot drop box locations</vt:lpstr>
      <vt:lpstr>Inside ballot drop box locations</vt:lpstr>
      <vt:lpstr>Inside drop boxes are staffed These boxes are staffed and only available when the office is open to the public. The box is sealed with a cable tie  that is broken each time it is emptied. Two-person teams empty the boxes regularly and provide the chain of custody documentation. </vt:lpstr>
      <vt:lpstr>In-Person voting locations open Oct. 31</vt:lpstr>
      <vt:lpstr>PowerPoint Presentation</vt:lpstr>
      <vt:lpstr>PowerPoint Presentation</vt:lpstr>
      <vt:lpstr>Same Day Voter Registration</vt:lpstr>
      <vt:lpstr>PowerPoint Presentation</vt:lpstr>
      <vt:lpstr>PowerPoint Presentation</vt:lpstr>
      <vt:lpstr>Traditional Paper Ballot</vt:lpstr>
      <vt:lpstr>Voting Tips</vt:lpstr>
      <vt:lpstr>PowerPoint Presentation</vt:lpstr>
      <vt:lpstr>Line Management</vt:lpstr>
      <vt:lpstr>PowerPoint Presentation</vt:lpstr>
      <vt:lpstr>What to expect at in-person voting locations Dropping off your voted ballot at a voting location</vt:lpstr>
      <vt:lpstr>How’s ballot tracking working?</vt:lpstr>
      <vt:lpstr>VoteMobile – can go anywhere </vt:lpstr>
      <vt:lpstr>Remote Accessible Vote-by-Mail Ballot - RAVBM</vt:lpstr>
      <vt:lpstr>Current numbers. WOW!!</vt:lpstr>
      <vt:lpstr>County Voter Information Guide </vt:lpstr>
      <vt:lpstr>Two State VIGS – only one mailed to voters</vt:lpstr>
      <vt:lpstr>Easy Voter Guide</vt:lpstr>
      <vt:lpstr>Voter’s Edge</vt:lpstr>
      <vt:lpstr>If your signature is challenged</vt:lpstr>
      <vt:lpstr>No electioneering</vt:lpstr>
      <vt:lpstr>Observers at the Polls</vt:lpstr>
      <vt:lpstr>Observers are always welcome </vt:lpstr>
      <vt:lpstr>If you see something, SAY SOMETHING!</vt:lpstr>
      <vt:lpstr>Help us spread the word!  Be a trusted messenger!</vt:lpstr>
      <vt:lpstr>How you can spread promote the vote!</vt:lpstr>
      <vt:lpstr>Delivering democracy takes many people</vt:lpstr>
      <vt:lpstr>Key dates and milestones</vt:lpstr>
      <vt:lpstr>Assuming Office Dates</vt:lpstr>
      <vt:lpstr>What to expect Election Night </vt:lpstr>
      <vt:lpstr>The Canvass</vt:lpstr>
      <vt:lpstr>When will we be done?</vt:lpstr>
      <vt:lpstr>When will other States be done?</vt:lpstr>
      <vt:lpstr>The Electoral College</vt:lpstr>
      <vt:lpstr>National Popular Vote</vt:lpstr>
      <vt:lpstr>Thank you for participating and Thank you for voting!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Matters So, let’s talk about it!</dc:title>
  <dc:creator>Gail Pellerin</dc:creator>
  <cp:lastModifiedBy>Gail Pellerin</cp:lastModifiedBy>
  <cp:revision>18</cp:revision>
  <dcterms:created xsi:type="dcterms:W3CDTF">2020-10-15T18:55:29Z</dcterms:created>
  <dcterms:modified xsi:type="dcterms:W3CDTF">2020-10-30T00:23:11Z</dcterms:modified>
</cp:coreProperties>
</file>